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7" r:id="rId21"/>
    <p:sldId id="279" r:id="rId22"/>
    <p:sldId id="286" r:id="rId23"/>
    <p:sldId id="281" r:id="rId24"/>
    <p:sldId id="282" r:id="rId25"/>
    <p:sldId id="283" r:id="rId26"/>
    <p:sldId id="284" r:id="rId27"/>
    <p:sldId id="285" r:id="rId2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10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85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99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6618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089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8562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162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651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207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181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83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D510E-A9F1-4316-A109-BA7A3FFAA727}" type="datetimeFigureOut">
              <a:rPr lang="th-TH" smtClean="0"/>
              <a:t>16/06/65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D2E11-19A6-4D96-AA69-93773D79409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633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jf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fif"/><Relationship Id="rId5" Type="http://schemas.openxmlformats.org/officeDocument/2006/relationships/image" Target="../media/image6.jfif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fif"/><Relationship Id="rId5" Type="http://schemas.openxmlformats.org/officeDocument/2006/relationships/image" Target="../media/image12.jfif"/><Relationship Id="rId4" Type="http://schemas.openxmlformats.org/officeDocument/2006/relationships/image" Target="../media/image11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fif"/><Relationship Id="rId4" Type="http://schemas.openxmlformats.org/officeDocument/2006/relationships/image" Target="../media/image20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-1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" y="129339"/>
            <a:ext cx="12052335" cy="6780497"/>
          </a:xfrm>
          <a:prstGeom prst="rect">
            <a:avLst/>
          </a:prstGeom>
          <a:effectLst>
            <a:outerShdw blurRad="50800" dist="50800" dir="5400000" sx="98000" sy="98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-653667" y="583347"/>
            <a:ext cx="11059426" cy="2387600"/>
          </a:xfrm>
        </p:spPr>
        <p:txBody>
          <a:bodyPr>
            <a:noAutofit/>
          </a:bodyPr>
          <a:lstStyle/>
          <a:p>
            <a:r>
              <a:rPr lang="th-TH" sz="8800" b="1" dirty="0">
                <a:solidFill>
                  <a:srgbClr val="FFFF00"/>
                </a:solidFill>
              </a:rPr>
              <a:t>ระบบโซล่าเซลล์เพื่อการสูบน้ำ</a:t>
            </a:r>
            <a:br>
              <a:rPr lang="th-TH" sz="8800" b="1" dirty="0">
                <a:solidFill>
                  <a:srgbClr val="FFFF00"/>
                </a:solidFill>
              </a:rPr>
            </a:br>
            <a:endParaRPr lang="th-TH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/>
          <p:cNvSpPr txBox="1"/>
          <p:nvPr/>
        </p:nvSpPr>
        <p:spPr>
          <a:xfrm>
            <a:off x="685801" y="216750"/>
            <a:ext cx="190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ปั๊มชัก</a:t>
            </a: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677010" y="1072662"/>
            <a:ext cx="4123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- ดูดน้ำได้ลึก 8 เมตร </a:t>
            </a:r>
            <a:endParaRPr lang="en-US" dirty="0"/>
          </a:p>
          <a:p>
            <a:r>
              <a:rPr lang="th-TH" dirty="0"/>
              <a:t>- ส่งแนวราบไกลได้ถึงหลายร้อยเมตร </a:t>
            </a:r>
            <a:endParaRPr lang="en-US" dirty="0"/>
          </a:p>
          <a:p>
            <a:r>
              <a:rPr lang="th-TH" dirty="0"/>
              <a:t>- ส่งขึ้นที่สูงเชิงเขาแนวชันได้ดี ได้ไกล</a:t>
            </a:r>
            <a:endParaRPr lang="en-US" dirty="0"/>
          </a:p>
          <a:p>
            <a:r>
              <a:rPr lang="th-TH" dirty="0"/>
              <a:t>- ส่งขึ้นที่สูงแนวดิ่งได้ดี</a:t>
            </a:r>
            <a:endParaRPr lang="en-US" dirty="0"/>
          </a:p>
        </p:txBody>
      </p:sp>
      <p:pic>
        <p:nvPicPr>
          <p:cNvPr id="5" name="Picture 23" descr="E:\เขียนหนังสือโซล่าเซลล์\10.รูการสูบน้ำ\777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3248" y="841863"/>
            <a:ext cx="4977667" cy="401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314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84712" y="49640"/>
            <a:ext cx="10515600" cy="132556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th-TH" altLang="th-TH" sz="3600" b="1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มอเตอร์ใช้กับปั๊มชัก</a:t>
            </a:r>
            <a:endParaRPr lang="en-US" altLang="th-TH" sz="1200" dirty="0"/>
          </a:p>
        </p:txBody>
      </p:sp>
      <p:pic>
        <p:nvPicPr>
          <p:cNvPr id="3075" name="Picture 1" descr="20180401_1653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12" y="3120020"/>
            <a:ext cx="25431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3" descr="20180702_1234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56" y="4594197"/>
            <a:ext cx="261937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4" descr="20180702_1234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968" y="4699244"/>
            <a:ext cx="2619375" cy="19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5" descr="6-30-2018 10-25-45 P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00" y="2882262"/>
            <a:ext cx="24860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15839" y="1048597"/>
            <a:ext cx="1102262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ในกลุ่มนักเล่นโซล่าเซลล์เพื่อสูบน้ำ จะซื้อปั๊มชักที่มีขายในตลาดมาติดตั้งมอเตอร์เพิ่มเติม จากการทดลองทำและรวบรวมข้อมูล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พอจะสรุปมอเตอร์ที่หาได้ง่ายมีการนำมาใช้ค่อนข้างมาก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1. มอเตอร์ 12</a:t>
            </a:r>
            <a:r>
              <a:rPr kumimoji="0" lang="en-US" alt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</a:t>
            </a:r>
            <a:r>
              <a:rPr lang="th-TH" altLang="th-TH" sz="24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- 24</a:t>
            </a:r>
            <a:r>
              <a:rPr lang="en-US" altLang="th-TH" sz="24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V</a:t>
            </a:r>
            <a:r>
              <a:rPr lang="th-TH" altLang="th-TH" sz="24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kumimoji="0" lang="th-TH" alt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มีทั้งแบบใช้เฟืองทด และไม่ใช้เฟืองทด</a:t>
            </a:r>
            <a:endParaRPr kumimoji="0" lang="th-TH" altLang="th-TH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63415" y="2623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endParaRPr kumimoji="0" lang="en-US" altLang="th-TH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th-TH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63415" y="2623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0740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 descr="E:\เขียนหนังสือโซล่าเซลล์\10.รูการสูบน้ำ\30412219_2056829730998336_3120934957686456320_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9098" y="4155831"/>
            <a:ext cx="31527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กล่องข้อความ 2"/>
          <p:cNvSpPr txBox="1"/>
          <p:nvPr/>
        </p:nvSpPr>
        <p:spPr>
          <a:xfrm>
            <a:off x="773723" y="325316"/>
            <a:ext cx="668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2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.มอเตอร์ดีซีไร้แปลงถ่าน 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(Brushless DC Motor BLDC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5121" name="Picture 6" descr="28080555_2125873007634781_1043385284_o_clipped_rev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6" y="2019300"/>
            <a:ext cx="35814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10" descr="j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47" y="1924384"/>
            <a:ext cx="23145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8894" y="679260"/>
            <a:ext cx="1116684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เป็นมอเตอร์ที่ไม่มีแปลงถ่าน อายุการใช้งานทน และกินพลังงานต่ำ ความเร็วรอบสูง มอเตอร์ขนาดที่นิยมมาติดตั้งร่วมกับปั๊มชัก ขนาดแรงดัน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kumimoji="0" lang="en-US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24V   36V  48V 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 ใช้พลังงาน </a:t>
            </a:r>
            <a:r>
              <a:rPr kumimoji="0" lang="en-US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350W 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– </a:t>
            </a:r>
            <a:r>
              <a:rPr kumimoji="0" lang="en-US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1000W 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ด้วยมอเตอร์ขนาดนี้ และกินพลังงานต่ำ </a:t>
            </a:r>
            <a:r>
              <a:rPr lang="th-TH" sz="2000" dirty="0"/>
              <a:t>สามารถนำไปต่อร่วมกับแหล่งพลังงานได้ ทั้งจาก</a:t>
            </a:r>
            <a:r>
              <a:rPr lang="th-TH" sz="2000"/>
              <a:t>แผ่นโซล่าเซลล์</a:t>
            </a:r>
            <a:r>
              <a:rPr lang="th-TH" sz="2000" dirty="0"/>
              <a:t>โดยตรง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2000" dirty="0"/>
              <a:t>หรือจะต่อร่วมกับแบตเตอรี่ที่เป็นแหล่งเก็บพลังงานจาก</a:t>
            </a:r>
            <a:r>
              <a:rPr lang="th-TH" sz="2000"/>
              <a:t>แผ่นโซล่าเซลล์ </a:t>
            </a:r>
            <a:endParaRPr lang="en-US" sz="2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th-TH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dia New" panose="020B0304020202020204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" name="Picture 8" descr="E:\เขียนหนังสือโซล่าเซลล์\10.รูการสูบน้ำ\15304659392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6544" y="4212981"/>
            <a:ext cx="307594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5258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E:\เขียนหนังสือโซล่าเซลล์\10.รูการสูบน้ำ\FB_IMG_1520007551696 (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820" y="4053254"/>
            <a:ext cx="31337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12" descr="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82" y="1116284"/>
            <a:ext cx="2581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17" descr="999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67" y="2437099"/>
            <a:ext cx="3126293" cy="238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4989" y="16661"/>
            <a:ext cx="5412059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3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.ฮับมอเตอร์  (</a:t>
            </a:r>
            <a:r>
              <a:rPr kumimoji="0" lang="en-US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Hub Motor BLDC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เป็นมอเตอร์ดีซีไร้แปลงถ่าน  ประเภท เดียวกับมอเตอร์</a:t>
            </a:r>
            <a:r>
              <a:rPr kumimoji="0" lang="en-US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Brushless DC Motor</a:t>
            </a:r>
            <a:endParaRPr kumimoji="0" lang="th-TH" altLang="th-TH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dia New" panose="020B0304020202020204" pitchFamily="34" charset="-34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โครงสร้างภายในใช้หลักการเดียวกันวิธีการควบคุม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ก็ใช้หลักการเดียวกัน ต่างกันตรงที่ผลิตออกมาเพื่อใช้ประโยชน์ต่างกัน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มอเตอร์ฮับ ถูกผลิตออกมาเพื่อนำไปเป็นส่วนประกอบล้อรถไฟฟ้าเป็นหลัก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มีข้อดีคือ มีความคงทนมาก และ เหมาะกับงานนอกอาคาร สามารถเปียกน้ำ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ไม่มีความร้อนสะสมในตัว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มอเตอร์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ขนาดที่นิยมมาติดตั้งร่วมกับปั๊มชัก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ขนาดแรงดัน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24V   36V  48V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  ใช้พลังงาน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350W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–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1000W</a:t>
            </a:r>
            <a:endParaRPr kumimoji="0" lang="en-US" altLang="th-T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8" name="Picture 1" descr="E:\เขียนหนังสือโซล่าเซลล์\10.รูการสูบน้ำ\20180304_11455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8878" y="4053254"/>
            <a:ext cx="3132476" cy="258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3357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415562" y="474785"/>
            <a:ext cx="3508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ปั๊มหอยโข่ง  </a:t>
            </a:r>
            <a:r>
              <a:rPr lang="en-US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DC </a:t>
            </a:r>
            <a:r>
              <a:rPr lang="th-TH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ต่อตรงจากแผ่น</a:t>
            </a:r>
            <a:endParaRPr lang="en-US" sz="24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1415562" y="1167148"/>
            <a:ext cx="34377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Cordia New" panose="020B0304020202020204" pitchFamily="34" charset="-34"/>
              </a:rPr>
              <a:t>แบ่งได้เป็น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2 </a:t>
            </a:r>
            <a:r>
              <a:rPr lang="th-TH" sz="2000" dirty="0">
                <a:latin typeface="Cordia New" panose="020B0304020202020204" pitchFamily="34" charset="-34"/>
              </a:rPr>
              <a:t>ชนิด คือ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DC </a:t>
            </a:r>
            <a:r>
              <a:rPr lang="th-TH" sz="2000" dirty="0">
                <a:latin typeface="Cordia New" panose="020B0304020202020204" pitchFamily="34" charset="-34"/>
              </a:rPr>
              <a:t>กับ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AC  </a:t>
            </a:r>
            <a:endParaRPr lang="th-TH" sz="2000" dirty="0">
              <a:latin typeface="Cordia New" panose="020B0304020202020204" pitchFamily="34" charset="-34"/>
            </a:endParaRPr>
          </a:p>
          <a:p>
            <a:r>
              <a:rPr lang="th-TH" sz="2000" dirty="0">
                <a:latin typeface="Cordia New" panose="020B0304020202020204" pitchFamily="34" charset="-34"/>
              </a:rPr>
              <a:t>แบบ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DC </a:t>
            </a:r>
            <a:r>
              <a:rPr lang="th-TH" sz="2000" dirty="0">
                <a:latin typeface="Cordia New" panose="020B0304020202020204" pitchFamily="34" charset="-34"/>
              </a:rPr>
              <a:t>ยังแบ่งออกได้อีก 2 แบบ</a:t>
            </a:r>
          </a:p>
          <a:p>
            <a:endParaRPr lang="th-TH" sz="2000" dirty="0">
              <a:latin typeface="Cordia New" panose="020B0304020202020204" pitchFamily="34" charset="-34"/>
            </a:endParaRPr>
          </a:p>
          <a:p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1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.แบบมอเตอร์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DC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มีแปลงถ่าน 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" name="Picture 2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28" y="3240479"/>
            <a:ext cx="3811464" cy="2456935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7877908" y="3099703"/>
            <a:ext cx="2365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2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.แบบมอเตอร์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DC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ไร้แปลงถ่าน 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Pictur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31" y="3578470"/>
            <a:ext cx="3971925" cy="298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34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werachai\Desktop\200819_13575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306" y="3605189"/>
            <a:ext cx="5462609" cy="312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สี่เหลี่ยมผืนผ้า 2"/>
          <p:cNvSpPr/>
          <p:nvPr/>
        </p:nvSpPr>
        <p:spPr>
          <a:xfrm>
            <a:off x="1608164" y="3072549"/>
            <a:ext cx="329128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800" dirty="0">
                <a:latin typeface="Calibri" panose="020F0502020204030204" pitchFamily="34" charset="0"/>
                <a:ea typeface="Calibri" panose="020F0502020204030204" pitchFamily="34" charset="0"/>
              </a:rPr>
              <a:t>มอเตอร์ที่ใช้ไฟฟ้า </a:t>
            </a:r>
            <a:r>
              <a:rPr lang="en-US" sz="18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</a:t>
            </a:r>
            <a:r>
              <a:rPr lang="th-TH" sz="1800" dirty="0"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1800" dirty="0" err="1">
                <a:latin typeface="Cordia New" panose="020B0304020202020204" pitchFamily="34" charset="-34"/>
                <a:ea typeface="Calibri" panose="020F0502020204030204" pitchFamily="34" charset="0"/>
              </a:rPr>
              <a:t>เฟส</a:t>
            </a:r>
            <a:r>
              <a:rPr lang="th-TH" sz="1800" dirty="0">
                <a:latin typeface="Cordia New" panose="020B0304020202020204" pitchFamily="34" charset="-34"/>
                <a:ea typeface="Calibri" panose="020F0502020204030204" pitchFamily="34" charset="0"/>
              </a:rPr>
              <a:t>  สิ่งที่บอกมาข้างมอเตอร์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1433319" y="334690"/>
            <a:ext cx="67437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ปั๊มหอยโข่ง </a:t>
            </a:r>
            <a:r>
              <a:rPr lang="en-US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AC</a:t>
            </a:r>
            <a:r>
              <a:rPr lang="th-TH" sz="2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ในตลาดที่ขายถ้าแบ่งตามขนาดของแรงดันไฟฟ้า จะแบ่งออกได้เป็น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2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ชนิดด้วยกัน  คือ </a:t>
            </a: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ปั๊มหอยโข่ง  ที่ใช้กับไฟ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1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เฟส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220VAC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 ปั๊มหอยโข่ง  ที่ใช้กับไฟ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3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เฟส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380VAC</a:t>
            </a:r>
          </a:p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การเลือกซื้อมอเตอร์มาใช้กับ</a:t>
            </a:r>
            <a:r>
              <a:rPr lang="th-TH" sz="2000">
                <a:latin typeface="Cordia New" panose="020B0304020202020204" pitchFamily="34" charset="-34"/>
                <a:cs typeface="Cordia New" panose="020B0304020202020204" pitchFamily="34" charset="-34"/>
              </a:rPr>
              <a:t>ระบบโซล่าร์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เซลล์  ขึ้นอยู่กับคนออกแบบ เพราะไม่ว่าจะเลือกแบบไหนก็สามารถใช้</a:t>
            </a:r>
            <a:r>
              <a:rPr lang="th-TH" sz="2000">
                <a:latin typeface="Cordia New" panose="020B0304020202020204" pitchFamily="34" charset="-34"/>
                <a:cs typeface="Cordia New" panose="020B0304020202020204" pitchFamily="34" charset="-34"/>
              </a:rPr>
              <a:t>ร่วมกับโซล่าเซลล์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ได้  สิ่งที่ควรเปรียบเทียบในการเลือกซื้อ ในด้านความคุ้มทุน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เช่น รุ่น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3 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เฟส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กินพลังงานไฟฟ้าน้อยกว่า รุ่น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1 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เฟส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แต่ปัญหาของมอเตอร์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3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เฟส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คือมีแหล่งไฟฟ้า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3 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เฟส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จ่ายให้มอเตอร์ได้หรือไม่ 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242539" y="283442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/>
          </a:p>
        </p:txBody>
      </p:sp>
      <p:pic>
        <p:nvPicPr>
          <p:cNvPr id="7169" name="Picture 5" descr="201093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77" y="3721560"/>
            <a:ext cx="5474597" cy="28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91124" y="3077935"/>
            <a:ext cx="35798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มอเตอร์ที่ใช้ไฟฟ้า </a:t>
            </a:r>
            <a:r>
              <a:rPr kumimoji="0" lang="en-US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1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kumimoji="0" lang="th-TH" altLang="th-TH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เฟส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และ </a:t>
            </a:r>
            <a:r>
              <a:rPr kumimoji="0" lang="en-US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3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kumimoji="0" lang="th-TH" altLang="th-TH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เฟส</a:t>
            </a:r>
            <a:r>
              <a:rPr kumimoji="0" lang="th-TH" altLang="th-TH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rdia New" panose="020B0304020202020204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ในตัวเดียว  </a:t>
            </a:r>
            <a:endParaRPr kumimoji="0" lang="th-TH" altLang="th-TH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1054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817685" y="167054"/>
            <a:ext cx="184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ปั๊มซับเมอร</a:t>
            </a:r>
            <a:r>
              <a:rPr lang="th-TH" b="1" dirty="0" err="1"/>
              <a:t>์ส</a:t>
            </a:r>
            <a:r>
              <a:rPr lang="th-TH" b="1" dirty="0"/>
              <a:t> </a:t>
            </a:r>
            <a:endParaRPr lang="th-TH" dirty="0"/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923192" y="773723"/>
            <a:ext cx="4211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แบ่งได้เป็น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2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ชนิด คือ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DC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กับ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AC  </a:t>
            </a: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แบบ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DC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ยังแบ่งออกได้อีก 2 แบบ </a:t>
            </a:r>
          </a:p>
          <a:p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1.แบบมอเตอร์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DC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มีแปลงถ่าน </a:t>
            </a:r>
          </a:p>
        </p:txBody>
      </p:sp>
      <p:pic>
        <p:nvPicPr>
          <p:cNvPr id="7" name="Picture 3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99" y="2360977"/>
            <a:ext cx="2281677" cy="2782521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7306407" y="2446603"/>
            <a:ext cx="2593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2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.แบบมอเตอร์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DC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ไร้แปลงถ่าน 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" name="Picture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64637" y="2339784"/>
            <a:ext cx="2455002" cy="440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75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321">
            <a:off x="3431605" y="1656077"/>
            <a:ext cx="4091489" cy="4091489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3100653" y="1162764"/>
            <a:ext cx="214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ปั๊มซับเมอร</a:t>
            </a:r>
            <a:r>
              <a:rPr lang="th-TH" sz="24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์ส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 AC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5" name="กลุ่ม 4"/>
          <p:cNvGrpSpPr/>
          <p:nvPr/>
        </p:nvGrpSpPr>
        <p:grpSpPr>
          <a:xfrm>
            <a:off x="4695615" y="1118284"/>
            <a:ext cx="5804388" cy="4762500"/>
            <a:chOff x="1358412" y="792773"/>
            <a:chExt cx="5804388" cy="4762500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7400" l="10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412" y="792773"/>
              <a:ext cx="4762500" cy="4762500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562100"/>
              <a:ext cx="2590800" cy="2590800"/>
            </a:xfrm>
            <a:prstGeom prst="rect">
              <a:avLst/>
            </a:prstGeom>
          </p:spPr>
        </p:pic>
      </p:grpSp>
      <p:pic>
        <p:nvPicPr>
          <p:cNvPr id="8" name="รูปภาพ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7" y="4350939"/>
            <a:ext cx="2762250" cy="163830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8" y="2608871"/>
            <a:ext cx="26479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46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1677" y="272563"/>
            <a:ext cx="10515600" cy="1274884"/>
          </a:xfrm>
        </p:spPr>
        <p:txBody>
          <a:bodyPr>
            <a:normAutofit/>
          </a:bodyPr>
          <a:lstStyle/>
          <a:p>
            <a:r>
              <a:rPr lang="th-TH" sz="2000" b="1" dirty="0">
                <a:cs typeface="+mn-cs"/>
              </a:rPr>
              <a:t>ปั๊มซับเมอร</a:t>
            </a:r>
            <a:r>
              <a:rPr lang="th-TH" sz="2000" b="1" dirty="0" err="1">
                <a:cs typeface="+mn-cs"/>
              </a:rPr>
              <a:t>์ส</a:t>
            </a:r>
            <a:r>
              <a:rPr lang="th-TH" sz="2000" b="1" dirty="0">
                <a:cs typeface="+mn-cs"/>
              </a:rPr>
              <a:t> (ปั๊มน้ำบาดาล)  </a:t>
            </a:r>
            <a:r>
              <a:rPr lang="th-TH" sz="2000" dirty="0">
                <a:cs typeface="+mn-cs"/>
              </a:rPr>
              <a:t>เป็นปั๊มน้ำที่ดูดจากแหล่งน้ำใต้ดินเสียเป็นส่วนใหญ่  มีความสามารถคือดูดน้ำลึกได้ ตั้งแต่ไม่กี่สิบเมตรไปถึง หลายร้อยเมตร ความสามารถดูดน้ำได้ลึกที่กล่าวมาไม่มีมอเตอร์ประเภทไหนทำได้</a:t>
            </a:r>
            <a:br>
              <a:rPr lang="en-US" sz="2000" dirty="0">
                <a:cs typeface="+mn-cs"/>
              </a:rPr>
            </a:br>
            <a:endParaRPr lang="th-TH" sz="2000" dirty="0">
              <a:cs typeface="+mn-cs"/>
            </a:endParaRPr>
          </a:p>
        </p:txBody>
      </p:sp>
      <p:pic>
        <p:nvPicPr>
          <p:cNvPr id="4" name="Picture 4" descr="C:\Users\werachai\Desktop\336208586505984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1358044"/>
            <a:ext cx="416750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Users\werachai\Desktop\33647240_2109453885730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4010" y="3094892"/>
            <a:ext cx="4933950" cy="348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2231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531934" y="457201"/>
            <a:ext cx="63128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การติดตั้ง</a:t>
            </a:r>
            <a:r>
              <a:rPr lang="th-TH" sz="2000"/>
              <a:t>แผ่นโซล่าร์</a:t>
            </a:r>
            <a:r>
              <a:rPr lang="th-TH" sz="2000" dirty="0"/>
              <a:t>เซลล์ให้กับปั๊มน้ำซับเมอร</a:t>
            </a:r>
            <a:r>
              <a:rPr lang="th-TH" sz="2000" dirty="0" err="1"/>
              <a:t>์ส</a:t>
            </a:r>
            <a:r>
              <a:rPr lang="th-TH" sz="2000" dirty="0"/>
              <a:t>ในพื้นที่สายส่งไฟฟ้าเข้าไม่ถึง</a:t>
            </a:r>
            <a:endParaRPr lang="en-US" sz="2000" dirty="0"/>
          </a:p>
          <a:p>
            <a:r>
              <a:rPr lang="th-TH" sz="2000" dirty="0"/>
              <a:t>สามารถสูบน้ำได้เฉพาะเวลาที่มีแสงแดดเก็บน้ำไว้ใช้ทั้งกลางวัน และ กลางคืน</a:t>
            </a:r>
            <a:endParaRPr lang="en-US" sz="2000" dirty="0"/>
          </a:p>
          <a:p>
            <a:endParaRPr lang="th-TH" sz="2000" dirty="0"/>
          </a:p>
        </p:txBody>
      </p:sp>
      <p:pic>
        <p:nvPicPr>
          <p:cNvPr id="3" name="Picture 5" descr="C:\Users\werachai\Desktop\35162202_2131534706861171_3754770752168001536_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2038" y="1604749"/>
            <a:ext cx="6963508" cy="478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980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ระบบโซล่าเซลล์เพื่อการสูบน้ำ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824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2200" dirty="0"/>
              <a:t>ระบบโซล่าเซลล์เพื่อใช้กับการสูบน้ำทั่วไปนั้น ในปัจจุบันมีการใช้กันแพร่หลาย เพราะด้วยราคาอุปกรณ์ที่ถูกลงมาอย่างมาก และแหล่งข้อมูลที่เข้าถึงง่าย</a:t>
            </a:r>
          </a:p>
          <a:p>
            <a:pPr marL="0" indent="0">
              <a:buNone/>
            </a:pPr>
            <a:r>
              <a:rPr lang="th-TH" sz="2200" dirty="0"/>
              <a:t>รวมถึงการที่สามารถติดตั้งเองได้ ทำให้การสูบน้ำด้วยโซล่าเซลล์จึงไม่ใช่เรื่องที่ยากสำหรับคนทั่วไป หรือเกษตรกรที่จะต้องการนำไปใช้ประโยชน์ในพื้นที่ สวน ไร่ นา</a:t>
            </a:r>
          </a:p>
          <a:p>
            <a:pPr marL="0" indent="0">
              <a:buNone/>
            </a:pPr>
            <a:endParaRPr lang="th-TH" sz="1800" b="1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68" y="4388181"/>
            <a:ext cx="3886201" cy="197394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39" y="2842968"/>
            <a:ext cx="3918020" cy="21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28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254977" y="483577"/>
            <a:ext cx="10665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การใช้ระบบไฟฟ้าผสม </a:t>
            </a:r>
            <a:r>
              <a:rPr lang="en-US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DC &amp; AC </a:t>
            </a:r>
            <a:endParaRPr lang="th-TH" sz="2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โดยใช้อินเวอ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เต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อร์มอเตอร์ผสมไฟ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DC &amp; AC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การทำงานของอินเวอ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เต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อร์ สามารถ รองรับแหล่งพลังงานจาก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2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แหล่งจ่าย คือ จาก</a:t>
            </a:r>
            <a:r>
              <a:rPr lang="th-TH" sz="2000">
                <a:latin typeface="Cordia New" panose="020B0304020202020204" pitchFamily="34" charset="-34"/>
                <a:cs typeface="Cordia New" panose="020B0304020202020204" pitchFamily="34" charset="-34"/>
              </a:rPr>
              <a:t>แผ่นโซล่าเซลล์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และ จากไฟฟ้าสายส่ง ในพื้นที่การไฟฟ้าเข้าถึงและมีการใช้น้ำทั้งช่วงเวลากลางวัน ช่วงเวลากลางคืน ควรออกแบบให้สามารถรับพลังจากสองแหล่งได้  ช่วงกลางวันจะเลือกใช้ไฟฟ้า</a:t>
            </a:r>
            <a:r>
              <a:rPr lang="th-TH" sz="2000">
                <a:latin typeface="Cordia New" panose="020B0304020202020204" pitchFamily="34" charset="-34"/>
                <a:cs typeface="Cordia New" panose="020B0304020202020204" pitchFamily="34" charset="-34"/>
              </a:rPr>
              <a:t>จากโซล่าร์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เซลล์เป็นหลัก กรณีสภาพอากาศทำให้แสงมีน้อย </a:t>
            </a:r>
            <a:r>
              <a:rPr lang="th-TH" sz="2000">
                <a:latin typeface="Cordia New" panose="020B0304020202020204" pitchFamily="34" charset="-34"/>
                <a:cs typeface="Cordia New" panose="020B0304020202020204" pitchFamily="34" charset="-34"/>
              </a:rPr>
              <a:t>แผ่นโซล่าเซลล์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ผลิตได้น้อย พลังงานขาดกี่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เปอร์เซ็น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อินเวอ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เต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อร์จะดึงพลังงานจากสายส่งไฟฟ้าเข้ามาผสมเสริมให้เพียงพอ ช่วงเวลากลางคืน อินเวอ</a:t>
            </a:r>
            <a:r>
              <a:rPr lang="th-TH" sz="200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เต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อร์จะเลือกใช้พลังงานไฟฟ้าจากสายส่ง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3587261" y="2299477"/>
            <a:ext cx="5020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/>
              <a:t>การ</a:t>
            </a:r>
            <a:r>
              <a:rPr lang="th-TH" sz="1800"/>
              <a:t>นำโซล่าร์</a:t>
            </a:r>
            <a:r>
              <a:rPr lang="th-TH" sz="1800" dirty="0"/>
              <a:t>เซลล์แบบ ผสมไฟฟ้า ไปใช้กับการสูบน้ำประปาหมู่บ้าน</a:t>
            </a:r>
          </a:p>
        </p:txBody>
      </p:sp>
      <p:pic>
        <p:nvPicPr>
          <p:cNvPr id="5" name="Picture 2" descr="C:\Users\werachai\Desktop\201806_16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291" y="3550942"/>
            <a:ext cx="5395010" cy="266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werachai\Desktop\2018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761" y="3681678"/>
            <a:ext cx="5131777" cy="240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9897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62" y="391333"/>
            <a:ext cx="6238095" cy="6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78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werachai\Desktop\201806_1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8077" y="1406767"/>
            <a:ext cx="7570177" cy="506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กล่องข้อความ 2"/>
          <p:cNvSpPr txBox="1"/>
          <p:nvPr/>
        </p:nvSpPr>
        <p:spPr>
          <a:xfrm>
            <a:off x="3402623" y="664107"/>
            <a:ext cx="5205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</a:t>
            </a:r>
            <a:r>
              <a:rPr lang="th-TH" sz="1800">
                <a:latin typeface="Cordia New" panose="020B0304020202020204" pitchFamily="34" charset="-34"/>
                <a:cs typeface="Cordia New" panose="020B0304020202020204" pitchFamily="34" charset="-34"/>
              </a:rPr>
              <a:t>นำโซล่าร์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เซลล์แบบผสมไฟฟ้า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DC &amp; AC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 ไปใช้กับการสูบน้ำประปาหมู่บ้าน</a:t>
            </a:r>
          </a:p>
        </p:txBody>
      </p:sp>
    </p:spTree>
    <p:extLst>
      <p:ext uri="{BB962C8B-B14F-4D97-AF65-F5344CB8AC3E}">
        <p14:creationId xmlns:p14="http://schemas.microsoft.com/office/powerpoint/2010/main" val="2749901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6" y="3620401"/>
            <a:ext cx="5270523" cy="297290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77" y="3179232"/>
            <a:ext cx="6441985" cy="3633682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2" y="363897"/>
            <a:ext cx="3927670" cy="2945753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5265019" y="462013"/>
            <a:ext cx="628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/>
              <a:t>การประยุกต์ใช้ระบบโซล่าเซลล์ในการสูบน้ำแบบต่าง ๆ</a:t>
            </a:r>
          </a:p>
        </p:txBody>
      </p:sp>
    </p:spTree>
    <p:extLst>
      <p:ext uri="{BB962C8B-B14F-4D97-AF65-F5344CB8AC3E}">
        <p14:creationId xmlns:p14="http://schemas.microsoft.com/office/powerpoint/2010/main" val="2897873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" y="86627"/>
            <a:ext cx="3318278" cy="2488709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55" y="303730"/>
            <a:ext cx="3810746" cy="285870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55" y="86627"/>
            <a:ext cx="4100151" cy="307580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" y="4167758"/>
            <a:ext cx="5168768" cy="251255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80" y="3582059"/>
            <a:ext cx="6541176" cy="31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70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1" y="3821230"/>
            <a:ext cx="3698307" cy="277373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73" y="1206584"/>
            <a:ext cx="7184501" cy="5388376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7" y="622041"/>
            <a:ext cx="3508396" cy="263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1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00" y="173255"/>
            <a:ext cx="2989270" cy="2241953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886" y="173255"/>
            <a:ext cx="3121611" cy="234120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555"/>
            <a:ext cx="1912645" cy="342682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55"/>
            <a:ext cx="5135985" cy="289652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694" y="3558892"/>
            <a:ext cx="5145952" cy="290214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10" y="3296555"/>
            <a:ext cx="4009539" cy="22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8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4138675"/>
            <a:ext cx="4384905" cy="2597068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0" y="173255"/>
            <a:ext cx="4719663" cy="353974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52" y="173255"/>
            <a:ext cx="4195494" cy="2366121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" y="4324616"/>
            <a:ext cx="3450986" cy="194624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239" y="173255"/>
            <a:ext cx="2079084" cy="3686533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78" y="3012707"/>
            <a:ext cx="2016625" cy="357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0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17" y="4873487"/>
            <a:ext cx="2476500" cy="184785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1042" r="2309" b="4124"/>
          <a:stretch/>
        </p:blipFill>
        <p:spPr>
          <a:xfrm>
            <a:off x="3171093" y="4916700"/>
            <a:ext cx="2367815" cy="1761423"/>
          </a:xfrm>
          <a:prstGeom prst="rect">
            <a:avLst/>
          </a:prstGeom>
          <a:ln>
            <a:noFill/>
          </a:ln>
        </p:spPr>
      </p:pic>
      <p:sp>
        <p:nvSpPr>
          <p:cNvPr id="2" name="กล่องข้อความ 1"/>
          <p:cNvSpPr txBox="1"/>
          <p:nvPr/>
        </p:nvSpPr>
        <p:spPr>
          <a:xfrm>
            <a:off x="703385" y="641838"/>
            <a:ext cx="1083212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ระบบสูบน้ำ</a:t>
            </a:r>
            <a:r>
              <a:rPr lang="th-TH"/>
              <a:t>ด้วยโซล่าเซลล์</a:t>
            </a:r>
            <a:r>
              <a:rPr lang="th-TH" dirty="0"/>
              <a:t>เหมาะกับงานประเภทใดบ้าง</a:t>
            </a:r>
          </a:p>
          <a:p>
            <a:r>
              <a:rPr lang="th-TH" sz="2400" dirty="0"/>
              <a:t>งานเพื่อการเกษตร เช่น สวน ไร่ นา ฟาร์มผักต่าง ๆ</a:t>
            </a:r>
          </a:p>
          <a:p>
            <a:r>
              <a:rPr lang="th-TH" sz="2400" dirty="0"/>
              <a:t>งานเพื่อการเลี้ยงสัตว์ เช่น ฟาร์มไก่ ฟาร์มหมู บ่อกุ้ง บ่อปลา ฯ</a:t>
            </a:r>
          </a:p>
          <a:p>
            <a:r>
              <a:rPr lang="th-TH" sz="2400" dirty="0"/>
              <a:t>งานเพื่อชุมชน เช่น วัด  ประปาหมู่บ้าน</a:t>
            </a:r>
          </a:p>
          <a:p>
            <a:r>
              <a:rPr lang="th-TH" sz="2400" dirty="0"/>
              <a:t>งานด้านอื่น ๆ เช่น ใช้ในช่วงประสบภัยธรรมชาติ เช่น อุทกภัย (สูบน้ำออกจากพื้นที่ ๆ ไฟฟ้าเข้าไม่ถึง) </a:t>
            </a:r>
          </a:p>
          <a:p>
            <a:r>
              <a:rPr lang="th-TH" sz="2400" dirty="0"/>
              <a:t>	       ภัยแล้ง (สูบน้ำบาดาล)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1" y="3435673"/>
            <a:ext cx="2819400" cy="161925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86" y="3226045"/>
            <a:ext cx="2466975" cy="184785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939" y="3953106"/>
            <a:ext cx="2158556" cy="11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7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87" y="5064368"/>
            <a:ext cx="1308686" cy="120242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t="5735" r="3149" b="7290"/>
          <a:stretch/>
        </p:blipFill>
        <p:spPr>
          <a:xfrm>
            <a:off x="6791521" y="5002329"/>
            <a:ext cx="1926583" cy="1424354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564097"/>
            <a:ext cx="9144000" cy="504214"/>
          </a:xfrm>
        </p:spPr>
        <p:txBody>
          <a:bodyPr>
            <a:normAutofit/>
          </a:bodyPr>
          <a:lstStyle/>
          <a:p>
            <a:pPr algn="l"/>
            <a:r>
              <a:rPr lang="th-TH" sz="2400" dirty="0"/>
              <a:t>ระบบสูบน้ำ</a:t>
            </a:r>
            <a:r>
              <a:rPr lang="th-TH" sz="2400"/>
              <a:t>ด้วยโซล่าเซลล์ </a:t>
            </a:r>
            <a:r>
              <a:rPr lang="th-TH" sz="2400" dirty="0"/>
              <a:t>แบ่ง ออกเป็น 3 ประเภทหลัก ๆ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1299873"/>
            <a:ext cx="9144000" cy="3332285"/>
          </a:xfrm>
        </p:spPr>
        <p:txBody>
          <a:bodyPr/>
          <a:lstStyle/>
          <a:p>
            <a:pPr algn="l"/>
            <a:r>
              <a:rPr lang="th-TH" dirty="0"/>
              <a:t>1.  ระบบ </a:t>
            </a:r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DC </a:t>
            </a:r>
            <a:r>
              <a:rPr lang="th-TH" dirty="0">
                <a:latin typeface="CordiaUPC" panose="020B0304020202020204" pitchFamily="34" charset="-34"/>
                <a:cs typeface="CordiaUPC" panose="020B0304020202020204" pitchFamily="34" charset="-34"/>
              </a:rPr>
              <a:t>ใช้กับพื้นที่ ๆ ไฟฟ้าเข้าไม่ถึง</a:t>
            </a:r>
            <a:endParaRPr lang="en-US" dirty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l"/>
            <a:r>
              <a:rPr lang="th-TH" dirty="0">
                <a:latin typeface="CordiaUPC" panose="020B0304020202020204" pitchFamily="34" charset="-34"/>
                <a:cs typeface="CordiaUPC" panose="020B0304020202020204" pitchFamily="34" charset="-34"/>
              </a:rPr>
              <a:t>2.  ระบบ  </a:t>
            </a:r>
            <a:r>
              <a:rPr lang="en-US" dirty="0">
                <a:latin typeface="CordiaUPC" panose="020B0304020202020204" pitchFamily="34" charset="-34"/>
                <a:cs typeface="CordiaUPC" panose="020B0304020202020204" pitchFamily="34" charset="-34"/>
              </a:rPr>
              <a:t>DC + AC  </a:t>
            </a:r>
            <a:r>
              <a:rPr lang="th-TH" dirty="0"/>
              <a:t>ใช้เพื่อประหยัดค่าไฟฟ้าหรือกรณีที่ต้องการใช้น้ำช่วงที่ไม่สามารถผลิตไฟใช้เองได้</a:t>
            </a:r>
          </a:p>
          <a:p>
            <a:pPr algn="l"/>
            <a:r>
              <a:rPr lang="th-TH" dirty="0"/>
              <a:t>3.  ระบบไฮบริด เป็นระบบที่มีแหล่งจ่ายพลังงานไฟฟ้ามาเสริมมากกว่า 2 ทางขึ้นไป เช่น มีแบตเตอรี่ </a:t>
            </a:r>
          </a:p>
          <a:p>
            <a:pPr algn="l"/>
            <a:r>
              <a:rPr lang="th-TH" dirty="0"/>
              <a:t>เจนเนอเรเตอร์ (เครื่องปั่นไฟ) หรือกังหันลม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6" y="3415663"/>
            <a:ext cx="2266981" cy="119199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88" y="3442527"/>
            <a:ext cx="1951921" cy="129891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104" y="3415223"/>
            <a:ext cx="2364681" cy="135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6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94238" y="540972"/>
            <a:ext cx="10515600" cy="496521"/>
          </a:xfrm>
        </p:spPr>
        <p:txBody>
          <a:bodyPr>
            <a:normAutofit fontScale="90000"/>
          </a:bodyPr>
          <a:lstStyle/>
          <a:p>
            <a:r>
              <a:rPr lang="th-TH" dirty="0"/>
              <a:t>สูบน้ำด้วย</a:t>
            </a:r>
            <a:r>
              <a:rPr lang="th-TH"/>
              <a:t>ระบบโซล่าเซลล์</a:t>
            </a:r>
            <a:r>
              <a:rPr lang="th-TH" dirty="0"/>
              <a:t>ควรเริ่มต้นอย่างไร </a:t>
            </a:r>
            <a:br>
              <a:rPr lang="th-TH" dirty="0"/>
            </a:br>
            <a:endParaRPr lang="th-TH" dirty="0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794238" y="949569"/>
            <a:ext cx="108643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u="sng" dirty="0"/>
              <a:t>สำหรับผู้ที่ต้องการจะติดตั้ง</a:t>
            </a:r>
            <a:r>
              <a:rPr lang="th-TH" sz="2000" u="sng"/>
              <a:t>ระบบโซล่าเซลล์</a:t>
            </a:r>
            <a:r>
              <a:rPr lang="th-TH" sz="2000" u="sng" dirty="0"/>
              <a:t>ประเภทต่าง ๆ มีขั้นตอนดังนี้</a:t>
            </a:r>
          </a:p>
          <a:p>
            <a:r>
              <a:rPr lang="th-TH" sz="2000" dirty="0"/>
              <a:t>สำรวจพื้นที่ ๆ จะทำการติดตั้ง</a:t>
            </a:r>
          </a:p>
          <a:p>
            <a:r>
              <a:rPr lang="th-TH" sz="2000" dirty="0"/>
              <a:t>คำนวณการใช้น้ำต่อวันและวัตถุประสงค์การใช้งาน</a:t>
            </a:r>
          </a:p>
          <a:p>
            <a:r>
              <a:rPr lang="th-TH" sz="2000" dirty="0"/>
              <a:t>ต้องหาข้อมูลปั๊มน้ำและจำนวน</a:t>
            </a:r>
            <a:r>
              <a:rPr lang="th-TH" sz="2000"/>
              <a:t>แผ่นโซล่าเซลล์</a:t>
            </a:r>
            <a:r>
              <a:rPr lang="th-TH" sz="2000" dirty="0"/>
              <a:t>ที่จะใช้สำหรับการสูบน้ำ</a:t>
            </a:r>
          </a:p>
          <a:p>
            <a:endParaRPr lang="th-TH" sz="2000" dirty="0"/>
          </a:p>
          <a:p>
            <a:endParaRPr lang="th-TH" sz="2000" dirty="0"/>
          </a:p>
          <a:p>
            <a:endParaRPr lang="th-TH" sz="2000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14" y="3057037"/>
            <a:ext cx="2951285" cy="295128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2539" y="1334506"/>
            <a:ext cx="3991708" cy="1940414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976930"/>
            <a:ext cx="6400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52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20" y="3231432"/>
            <a:ext cx="4448175" cy="314325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30" y="3530769"/>
            <a:ext cx="4414415" cy="2544577"/>
          </a:xfrm>
          <a:prstGeom prst="rect">
            <a:avLst/>
          </a:prstGeom>
          <a:effectLst>
            <a:glow rad="38100">
              <a:schemeClr val="accent1">
                <a:alpha val="93000"/>
              </a:schemeClr>
            </a:glo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110137"/>
            <a:ext cx="7517423" cy="1325563"/>
          </a:xfrm>
        </p:spPr>
        <p:txBody>
          <a:bodyPr>
            <a:normAutofit/>
          </a:bodyPr>
          <a:lstStyle/>
          <a:p>
            <a:r>
              <a:rPr lang="th-TH" sz="3600" dirty="0">
                <a:latin typeface="CordiaUPC" panose="020B0304020202020204" pitchFamily="34" charset="-34"/>
                <a:cs typeface="+mn-cs"/>
              </a:rPr>
              <a:t>การสำรวจพื้นที่สำหรับทำการติดตั้ง</a:t>
            </a:r>
            <a:r>
              <a:rPr lang="th-TH" sz="3600">
                <a:latin typeface="CordiaUPC" panose="020B0304020202020204" pitchFamily="34" charset="-34"/>
                <a:cs typeface="+mn-cs"/>
              </a:rPr>
              <a:t>ระบบโซล่าเซลล์</a:t>
            </a:r>
            <a:endParaRPr lang="th-TH" sz="3600" dirty="0">
              <a:latin typeface="CordiaUPC" panose="020B0304020202020204" pitchFamily="34" charset="-34"/>
              <a:cs typeface="+mn-cs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457200" y="1318846"/>
            <a:ext cx="11201400" cy="1754326"/>
          </a:xfrm>
          <a:prstGeom prst="rect">
            <a:avLst/>
          </a:prstGeom>
          <a:noFill/>
          <a:effectLst>
            <a:glow rad="6604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th-TH" sz="1800" dirty="0"/>
              <a:t>1.  ต้องเป็นพื้นที่ ๆ แสงแดดส่องถึงตลอดวัน หรือ ได้รับแสงแดดได้นานที่สุด</a:t>
            </a:r>
          </a:p>
          <a:p>
            <a:r>
              <a:rPr lang="th-TH" sz="1800" dirty="0"/>
              <a:t>2.  ควรจะวางแผงให้ได้รับแสงแดดตามแนวโคจรของดวงอาทิตย์ ควรหันไปทางทิศใต้ (ดวงอาทิตย์โคจรจาก ตะวันออก ถึง ตะวันตก ผ่านทางทิศใต้)</a:t>
            </a:r>
          </a:p>
          <a:p>
            <a:r>
              <a:rPr lang="th-TH" sz="1800" dirty="0"/>
              <a:t>3.  หากทิศใต้มี</a:t>
            </a:r>
            <a:r>
              <a:rPr lang="th-TH" sz="1800" dirty="0" err="1"/>
              <a:t>อุป</a:t>
            </a:r>
            <a:r>
              <a:rPr lang="th-TH" sz="1800" dirty="0"/>
              <a:t>สรรค์ สามารถหันไปทาง ตะวันออก หรือ ตะวันตก ได้ แต่ประสิทธิภาพการผลิตของ</a:t>
            </a:r>
            <a:r>
              <a:rPr lang="th-TH" sz="1800"/>
              <a:t>แผงโซล่าเซลล์</a:t>
            </a:r>
            <a:r>
              <a:rPr lang="th-TH" sz="1800" dirty="0"/>
              <a:t>จะลดลงตามความเข้มของแสงแดดที่ได้รับ</a:t>
            </a:r>
          </a:p>
          <a:p>
            <a:r>
              <a:rPr lang="th-TH" sz="1800" dirty="0"/>
              <a:t>4.  การติดตั้งขารับ</a:t>
            </a:r>
            <a:r>
              <a:rPr lang="th-TH" sz="1800"/>
              <a:t>แผงโซล่าเซลล์</a:t>
            </a:r>
            <a:r>
              <a:rPr lang="th-TH" sz="1800" dirty="0"/>
              <a:t>ก็มีผลกับการผลิตเช่นกัน ควรวาง</a:t>
            </a:r>
            <a:r>
              <a:rPr lang="th-TH" sz="1800"/>
              <a:t>แผงโซล่าให้</a:t>
            </a:r>
            <a:r>
              <a:rPr lang="th-TH" sz="1800" dirty="0"/>
              <a:t>ได้องศาการตั้งฉากกับดวงอาทิตย์ องศาการรับแสงแดดของประเทศไทยที่ดีที่สุดอยู่ที่ ช่วง 5-15 องศา</a:t>
            </a:r>
          </a:p>
          <a:p>
            <a:r>
              <a:rPr lang="th-TH" sz="1800" dirty="0"/>
              <a:t>5.  </a:t>
            </a:r>
            <a:r>
              <a:rPr lang="th-TH" sz="1800"/>
              <a:t>แผงโซล่าเซลล์</a:t>
            </a:r>
            <a:r>
              <a:rPr lang="th-TH" sz="1800" dirty="0"/>
              <a:t>สามารถผลิตไฟฟ้าได้ตั้งแต่เริ่มมีแสงจนหมดแสง</a:t>
            </a:r>
            <a:endParaRPr lang="th-TH" sz="1800" dirty="0">
              <a:solidFill>
                <a:srgbClr val="FF0000"/>
              </a:solidFill>
            </a:endParaRPr>
          </a:p>
          <a:p>
            <a:r>
              <a:rPr lang="th-TH" sz="1800" dirty="0"/>
              <a:t>6.  ช่วงที่</a:t>
            </a:r>
            <a:r>
              <a:rPr lang="th-TH" sz="1800"/>
              <a:t>แผงโซล่าเซลล์</a:t>
            </a:r>
            <a:r>
              <a:rPr lang="th-TH" sz="1800" dirty="0"/>
              <a:t>สามรถผลิตไฟฟ้าได้สูงสุดตามที่ระบุไว้ที่</a:t>
            </a:r>
            <a:r>
              <a:rPr lang="th-TH" sz="1800" dirty="0" err="1"/>
              <a:t>เนม</a:t>
            </a:r>
            <a:r>
              <a:rPr lang="th-TH" sz="1800" dirty="0"/>
              <a:t>เพลท คือช่วงประมาณ 10.00-14.00 น. แต่ต้องขึ้นอยู่กับความเข้มของแสงด้วย</a:t>
            </a:r>
          </a:p>
        </p:txBody>
      </p:sp>
    </p:spTree>
    <p:extLst>
      <p:ext uri="{BB962C8B-B14F-4D97-AF65-F5344CB8AC3E}">
        <p14:creationId xmlns:p14="http://schemas.microsoft.com/office/powerpoint/2010/main" val="364499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cs typeface="+mn-cs"/>
              </a:rPr>
              <a:t>การคำนวณการใช้น้ำต่อวันและวัตถุประสงค์การใช้งาน</a:t>
            </a: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773723" y="1511166"/>
            <a:ext cx="11069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/>
              <a:t>การคำนวณการใช้น้ำต่อวันก็เพื่อที่จะได้ทราบว่า ในหนึ่งเราจะใช้น้ำในปริมาณเท่าใด จะใช้กับงานในสวนพอหรือไม่ หรือจะสูบน้ำเก็บไว้ ควรใช้</a:t>
            </a:r>
          </a:p>
          <a:p>
            <a:r>
              <a:rPr lang="th-TH" sz="2000" dirty="0"/>
              <a:t>แท็งก์น้ำขนาดเท่าใดในการเก็บน้ำ หรือปริมาณน้ำจากแหล่งน้ำที่มีจะเพียงพอหรือไม่</a:t>
            </a:r>
          </a:p>
          <a:p>
            <a:r>
              <a:rPr lang="th-TH" sz="2000" dirty="0"/>
              <a:t>การคำนวณการใช้น้ำก็จะแตกต่างกันไปตามวัตถุประสงค์ของผู้ใช้น้ำ เช่น ฟาร์ม โรงเรือน การต่อสปริงเกอร์รดน้ำโดยตรง  สูบน้ำเก็บบนแท็งก์น้ำ</a:t>
            </a:r>
          </a:p>
          <a:p>
            <a:r>
              <a:rPr lang="th-TH" sz="2000" dirty="0"/>
              <a:t>หรือสระเก็บน้ำ  สูบเข้าร่องสวน ไร่ นา สูบขึ้นที่สูง  เมื่อทราบปริมาณและวัตถุประสงค์การใช้น้ำแล้วก็จะสามารถนำข้อมูลไปเทียบเพื่อหาปั๊มน้ำที่สามารถใช้ให้เหมาะสมงานได้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09" b="74494" l="16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92" y="2912194"/>
            <a:ext cx="6386108" cy="3681111"/>
          </a:xfrm>
          <a:prstGeom prst="rect">
            <a:avLst/>
          </a:prstGeom>
          <a:ln>
            <a:noFill/>
          </a:ln>
          <a:effectLst>
            <a:glow rad="12700">
              <a:schemeClr val="accent1"/>
            </a:glow>
            <a:reflection endPos="0" dir="5400000" sy="-100000" algn="bl" rotWithShape="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6" y="3109108"/>
            <a:ext cx="3742227" cy="249028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69" y="4782858"/>
            <a:ext cx="2979850" cy="166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0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85677"/>
            <a:ext cx="1769609" cy="1769609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/>
          </a:bodyPr>
          <a:lstStyle/>
          <a:p>
            <a:r>
              <a:rPr lang="th-TH" sz="3200" b="1" dirty="0">
                <a:cs typeface="+mn-cs"/>
              </a:rPr>
              <a:t>ปั๊มน้ำแบบต่าง ๆ ที่จะใช้กับ</a:t>
            </a:r>
            <a:r>
              <a:rPr lang="th-TH" sz="3200" b="1">
                <a:cs typeface="+mn-cs"/>
              </a:rPr>
              <a:t>งานโซล่าเซลล์</a:t>
            </a:r>
            <a:endParaRPr lang="th-TH" sz="3200" b="1" dirty="0">
              <a:cs typeface="+mn-cs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738554" y="1028700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การสูบน้ำด้วยโซล่าเซลล์ มีปั๊มน้ำหลากหลายชนิด มีปั๊มน้ำขนาดเล็กและใหญ่ให้เลือกใช้ มีทั้งแบบที่ต่อกับแบตเตอรี่  หรือต่อกับแผ่นโซล่าเซลล์ได้โดยตรง </a:t>
            </a:r>
          </a:p>
          <a:p>
            <a:r>
              <a:rPr lang="th-TH" sz="2400" dirty="0"/>
              <a:t>การสูบน้ำที่พบในชีวิตประจำวัน ทั้งภาคเกษตร บ้านเรือน ชุมชน หรือภาคธุรกิจ</a:t>
            </a:r>
            <a:endParaRPr lang="en-US" sz="2400" dirty="0"/>
          </a:p>
          <a:p>
            <a:r>
              <a:rPr lang="th-TH" sz="2400" dirty="0"/>
              <a:t>การเลือกเครื่องสูบน้ำจะเลือกให้ตรงกับวัตถุประสงค์ของการใช้งาน เช่น ดูดน้ำลึก ส่งไปไกล ส่งขึ้นที่สูง ความต้องการปริมาณน้ำต่อชั่วโมง ปั๊มน้ำที่มีการใช้กันมากพอจะสรุปได้ดังนี้</a:t>
            </a: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838200" y="6040303"/>
            <a:ext cx="972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** การ</a:t>
            </a:r>
            <a:r>
              <a:rPr lang="th-TH" sz="1800">
                <a:latin typeface="Cordia New" panose="020B0304020202020204" pitchFamily="34" charset="-34"/>
                <a:cs typeface="Cordia New" panose="020B0304020202020204" pitchFamily="34" charset="-34"/>
              </a:rPr>
              <a:t>นำโซล่าร์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เซลล์มาผลิตไฟฟ้าให้กับมอเตอร์ปั๊มน้ำ ขนาดมอเตอร์ บอกมาเป็นแรงม้า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(HP)</a:t>
            </a:r>
          </a:p>
          <a:p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    1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 แรงม้า =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746 W 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หรือ  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750W  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เมื่อเราทราบแรงม้าของมอเตอร์ เราก็สามารถหาจำนวน</a:t>
            </a:r>
            <a:r>
              <a:rPr lang="th-TH" sz="1800">
                <a:latin typeface="Cordia New" panose="020B0304020202020204" pitchFamily="34" charset="-34"/>
                <a:cs typeface="Cordia New" panose="020B0304020202020204" pitchFamily="34" charset="-34"/>
              </a:rPr>
              <a:t>แผ่นโซล่าร์</a:t>
            </a:r>
            <a:r>
              <a:rPr lang="th-TH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เซลล์มาใช้ให้เหมาะสมกับมอเตอร์ปั๊มน้ำ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32" y="4470643"/>
            <a:ext cx="1056860" cy="111557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13" y="3680373"/>
            <a:ext cx="1557166" cy="127791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10" y="4284958"/>
            <a:ext cx="813925" cy="1486943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66" y="3432414"/>
            <a:ext cx="1586583" cy="1368787"/>
          </a:xfrm>
          <a:prstGeom prst="rect">
            <a:avLst/>
          </a:prstGeom>
        </p:spPr>
      </p:pic>
      <p:pic>
        <p:nvPicPr>
          <p:cNvPr id="10" name="Picture 10" descr="j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178" y="4301993"/>
            <a:ext cx="1821488" cy="16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94" y="2839944"/>
            <a:ext cx="2171700" cy="16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2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8" descr="8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91" y="2227756"/>
            <a:ext cx="3353217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9" descr="77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5" y="942193"/>
            <a:ext cx="3293820" cy="257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5" descr="2014-07-2408.31.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222" y="4130746"/>
            <a:ext cx="3098199" cy="231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1011116" y="418973"/>
            <a:ext cx="190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ปั๊มชัก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5005755" y="1704536"/>
            <a:ext cx="190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ปั๊มหอยโข่ง</a:t>
            </a: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8536222" y="3513319"/>
            <a:ext cx="3166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/>
              <a:t>ปั๊มซับเมอร</a:t>
            </a:r>
            <a:r>
              <a:rPr lang="th-TH" b="1" dirty="0" err="1"/>
              <a:t>์ส</a:t>
            </a:r>
            <a:r>
              <a:rPr lang="th-TH" b="1" dirty="0"/>
              <a:t>(ปั๊มบาดาล)</a:t>
            </a:r>
          </a:p>
        </p:txBody>
      </p:sp>
    </p:spTree>
    <p:extLst>
      <p:ext uri="{BB962C8B-B14F-4D97-AF65-F5344CB8AC3E}">
        <p14:creationId xmlns:p14="http://schemas.microsoft.com/office/powerpoint/2010/main" val="324463263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1590</Words>
  <Application>Microsoft Office PowerPoint</Application>
  <PresentationFormat>Widescreen</PresentationFormat>
  <Paragraphs>94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Cordia New</vt:lpstr>
      <vt:lpstr>CordiaUPC</vt:lpstr>
      <vt:lpstr>ธีมของ Office</vt:lpstr>
      <vt:lpstr>ระบบโซล่าเซลล์เพื่อการสูบน้ำ </vt:lpstr>
      <vt:lpstr>ระบบโซล่าเซลล์เพื่อการสูบน้ำ</vt:lpstr>
      <vt:lpstr>PowerPoint Presentation</vt:lpstr>
      <vt:lpstr>ระบบสูบน้ำด้วยโซล่าเซลล์ แบ่ง ออกเป็น 3 ประเภทหลัก ๆ</vt:lpstr>
      <vt:lpstr>สูบน้ำด้วยระบบโซล่าเซลล์ควรเริ่มต้นอย่างไร  </vt:lpstr>
      <vt:lpstr>การสำรวจพื้นที่สำหรับทำการติดตั้งระบบโซล่าเซลล์</vt:lpstr>
      <vt:lpstr>การคำนวณการใช้น้ำต่อวันและวัตถุประสงค์การใช้งาน</vt:lpstr>
      <vt:lpstr>ปั๊มน้ำแบบต่าง ๆ ที่จะใช้กับงานโซล่าเซลล์</vt:lpstr>
      <vt:lpstr>PowerPoint Presentation</vt:lpstr>
      <vt:lpstr>PowerPoint Presentation</vt:lpstr>
      <vt:lpstr>มอเตอร์ใช้กับปั๊มชัก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ปั๊มซับเมอร์ส (ปั๊มน้ำบาดาล)  เป็นปั๊มน้ำที่ดูดจากแหล่งน้ำใต้ดินเสียเป็นส่วนใหญ่  มีความสามารถคือดูดน้ำลึกได้ ตั้งแต่ไม่กี่สิบเมตรไปถึง หลายร้อยเมตร ความสามารถดูดน้ำได้ลึกที่กล่าวมาไม่มีมอเตอร์ประเภทไหนทำได้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ระบบโซล่าเซลล์เพื่อการสูบน้ำ</dc:title>
  <dc:creator>ASUS</dc:creator>
  <cp:lastModifiedBy>AMORNPAN PATTARO (อมรพรรณ พัทโร)</cp:lastModifiedBy>
  <cp:revision>62</cp:revision>
  <dcterms:created xsi:type="dcterms:W3CDTF">2020-12-27T06:18:05Z</dcterms:created>
  <dcterms:modified xsi:type="dcterms:W3CDTF">2022-06-16T03:30:45Z</dcterms:modified>
</cp:coreProperties>
</file>