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  <p:sldId id="263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93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85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825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9807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965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21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2135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5281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54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016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5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193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003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549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3095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839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704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4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2805A8C-7013-42EA-A7D0-F17F02C2652B}" type="datetimeFigureOut">
              <a:rPr lang="th-TH" smtClean="0"/>
              <a:t>10/06/65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6A01A-DC7F-497D-B6A5-52027D4EB7B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707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/>
          <p:cNvSpPr txBox="1"/>
          <p:nvPr/>
        </p:nvSpPr>
        <p:spPr>
          <a:xfrm>
            <a:off x="1483176" y="761674"/>
            <a:ext cx="216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cs typeface="+mj-cs"/>
              </a:rPr>
              <a:t>ข้อมูลทั่วไป</a:t>
            </a:r>
            <a:endParaRPr lang="th-TH" sz="4000" b="1" dirty="0">
              <a:cs typeface="+mj-cs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4598958" y="1469560"/>
            <a:ext cx="75930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cs typeface="+mj-cs"/>
              </a:rPr>
              <a:t>นายรอยาลี  	</a:t>
            </a:r>
            <a:r>
              <a:rPr lang="th-TH" sz="3000" dirty="0" err="1" smtClean="0">
                <a:cs typeface="+mj-cs"/>
              </a:rPr>
              <a:t>ดอ</a:t>
            </a:r>
            <a:r>
              <a:rPr lang="th-TH" sz="3000" dirty="0" smtClean="0">
                <a:cs typeface="+mj-cs"/>
              </a:rPr>
              <a:t>เลาะ     อายุ 44 ปี	 </a:t>
            </a:r>
          </a:p>
          <a:p>
            <a:r>
              <a:rPr lang="th-TH" sz="3000" dirty="0" smtClean="0">
                <a:cs typeface="+mj-cs"/>
              </a:rPr>
              <a:t>วุฒิการศึกษา  </a:t>
            </a:r>
            <a:r>
              <a:rPr lang="th-TH" sz="3000" dirty="0" err="1" smtClean="0">
                <a:cs typeface="+mj-cs"/>
              </a:rPr>
              <a:t>ปวส</a:t>
            </a:r>
            <a:r>
              <a:rPr lang="th-TH" sz="3000" dirty="0" smtClean="0">
                <a:cs typeface="+mj-cs"/>
              </a:rPr>
              <a:t>.   สาขาช่างยนต์ วิทยาลัยเทคนิคยะลา</a:t>
            </a:r>
          </a:p>
          <a:p>
            <a:r>
              <a:rPr lang="th-TH" sz="3000" dirty="0" smtClean="0">
                <a:cs typeface="+mj-cs"/>
              </a:rPr>
              <a:t>เบอร์ติดต่อ     082-8314798</a:t>
            </a:r>
          </a:p>
          <a:p>
            <a:r>
              <a:rPr lang="th-TH" sz="3000" dirty="0" smtClean="0">
                <a:cs typeface="+mj-cs"/>
              </a:rPr>
              <a:t>จำนวนสมาชิกในครัวเรือน  7  คน</a:t>
            </a:r>
          </a:p>
          <a:p>
            <a:r>
              <a:rPr lang="th-TH" sz="3000" dirty="0" smtClean="0">
                <a:cs typeface="+mj-cs"/>
              </a:rPr>
              <a:t>ที่อยู่ปัจจุบัน 249 เลขที่  ม.3 ตำบลตลิ่งชัน อำเภอ</a:t>
            </a:r>
            <a:r>
              <a:rPr lang="th-TH" sz="3000" dirty="0" err="1" smtClean="0">
                <a:cs typeface="+mj-cs"/>
              </a:rPr>
              <a:t>บันนังสตา</a:t>
            </a:r>
            <a:r>
              <a:rPr lang="th-TH" sz="3000" dirty="0" smtClean="0">
                <a:cs typeface="+mj-cs"/>
              </a:rPr>
              <a:t> จังหวัดยะ</a:t>
            </a:r>
            <a:r>
              <a:rPr lang="th-TH" dirty="0" smtClean="0">
                <a:cs typeface="+mj-cs"/>
              </a:rPr>
              <a:t>ลา 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1000">
                        <a14:foregroundMark x1="9000" y1="21125" x2="9000" y2="21125"/>
                        <a14:foregroundMark x1="32917" y1="11625" x2="32917" y2="11625"/>
                        <a14:foregroundMark x1="48750" y1="19000" x2="48750" y2="19000"/>
                        <a14:foregroundMark x1="49000" y1="49750" x2="49000" y2="49750"/>
                        <a14:foregroundMark x1="47083" y1="70625" x2="47083" y2="70625"/>
                        <a14:foregroundMark x1="75417" y1="49375" x2="75417" y2="49375"/>
                        <a14:foregroundMark x1="81500" y1="12375" x2="81500" y2="12375"/>
                        <a14:foregroundMark x1="70250" y1="14625" x2="70250" y2="14625"/>
                        <a14:foregroundMark x1="92750" y1="19750" x2="92750" y2="19750"/>
                        <a14:foregroundMark x1="89333" y1="48625" x2="89333" y2="48625"/>
                        <a14:foregroundMark x1="91500" y1="83500" x2="91500" y2="83500"/>
                        <a14:foregroundMark x1="76083" y1="72500" x2="76083" y2="72500"/>
                        <a14:foregroundMark x1="47583" y1="90000" x2="47583" y2="90000"/>
                        <a14:foregroundMark x1="51250" y1="52375" x2="51250" y2="52375"/>
                        <a14:foregroundMark x1="57583" y1="24500" x2="57583" y2="24500"/>
                        <a14:foregroundMark x1="57583" y1="8375" x2="57583" y2="8375"/>
                        <a14:foregroundMark x1="36333" y1="22250" x2="36333" y2="22250"/>
                        <a14:foregroundMark x1="17750" y1="16375" x2="17750" y2="16375"/>
                        <a14:foregroundMark x1="7500" y1="8375" x2="7500" y2="8375"/>
                        <a14:foregroundMark x1="10667" y1="53375" x2="10667" y2="53375"/>
                        <a14:foregroundMark x1="11417" y1="82000" x2="11417" y2="82000"/>
                        <a14:foregroundMark x1="10667" y1="89625" x2="10667" y2="89625"/>
                        <a14:foregroundMark x1="21667" y1="21875" x2="21667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4007265"/>
            <a:ext cx="4276102" cy="2850735"/>
          </a:xfrm>
          <a:prstGeom prst="ellipse">
            <a:avLst/>
          </a:prstGeom>
        </p:spPr>
      </p:pic>
      <p:pic>
        <p:nvPicPr>
          <p:cNvPr id="10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64" y="1469560"/>
            <a:ext cx="3490858" cy="4560363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99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สี่เหลี่ยมผืนผ้า 25"/>
          <p:cNvSpPr/>
          <p:nvPr/>
        </p:nvSpPr>
        <p:spPr>
          <a:xfrm>
            <a:off x="1446681" y="1235466"/>
            <a:ext cx="6409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ที่ตั้งแปลง 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หมู่ 3 ตำบลตลิ่งชัน อำเภอ</a:t>
            </a:r>
            <a:r>
              <a:rPr lang="th-TH" sz="3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บันนังสตา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จังหวัดยะลา</a:t>
            </a:r>
          </a:p>
          <a:p>
            <a:r>
              <a:rPr lang="th-TH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เนื้อที่ทั้งหมด </a:t>
            </a:r>
            <a:r>
              <a:rPr lang="th-TH" sz="3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17 - 2 – 12  ไร่  </a:t>
            </a:r>
            <a:endParaRPr lang="th-TH" sz="3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1122226" y="339143"/>
            <a:ext cx="21668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cs typeface="+mj-cs"/>
              </a:rPr>
              <a:t>ข้อมูลทั่วไป</a:t>
            </a:r>
            <a:endParaRPr lang="th-TH" sz="4000" b="1" dirty="0">
              <a:cs typeface="+mj-cs"/>
            </a:endParaRPr>
          </a:p>
        </p:txBody>
      </p:sp>
      <p:grpSp>
        <p:nvGrpSpPr>
          <p:cNvPr id="108" name="กลุ่ม 107"/>
          <p:cNvGrpSpPr/>
          <p:nvPr/>
        </p:nvGrpSpPr>
        <p:grpSpPr>
          <a:xfrm>
            <a:off x="1345793" y="2429680"/>
            <a:ext cx="5130164" cy="3715386"/>
            <a:chOff x="1620113" y="2399200"/>
            <a:chExt cx="5130164" cy="3715386"/>
          </a:xfrm>
        </p:grpSpPr>
        <p:grpSp>
          <p:nvGrpSpPr>
            <p:cNvPr id="28" name="กลุ่ม 27"/>
            <p:cNvGrpSpPr/>
            <p:nvPr/>
          </p:nvGrpSpPr>
          <p:grpSpPr>
            <a:xfrm>
              <a:off x="1620113" y="2399200"/>
              <a:ext cx="5130164" cy="3715386"/>
              <a:chOff x="0" y="0"/>
              <a:chExt cx="5130533" cy="3715524"/>
            </a:xfrm>
          </p:grpSpPr>
          <p:sp>
            <p:nvSpPr>
              <p:cNvPr id="29" name="รูปแบบอิสระ 28"/>
              <p:cNvSpPr/>
              <p:nvPr/>
            </p:nvSpPr>
            <p:spPr>
              <a:xfrm>
                <a:off x="1685925" y="952500"/>
                <a:ext cx="1659714" cy="2470470"/>
              </a:xfrm>
              <a:custGeom>
                <a:avLst/>
                <a:gdLst>
                  <a:gd name="connsiteX0" fmla="*/ 0 w 1383126"/>
                  <a:gd name="connsiteY0" fmla="*/ 0 h 1782696"/>
                  <a:gd name="connsiteX1" fmla="*/ 1383126 w 1383126"/>
                  <a:gd name="connsiteY1" fmla="*/ 76841 h 1782696"/>
                  <a:gd name="connsiteX2" fmla="*/ 1367758 w 1383126"/>
                  <a:gd name="connsiteY2" fmla="*/ 1775012 h 1782696"/>
                  <a:gd name="connsiteX3" fmla="*/ 315046 w 1383126"/>
                  <a:gd name="connsiteY3" fmla="*/ 1782696 h 1782696"/>
                  <a:gd name="connsiteX4" fmla="*/ 0 w 1383126"/>
                  <a:gd name="connsiteY4" fmla="*/ 0 h 178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3126" h="1782696">
                    <a:moveTo>
                      <a:pt x="0" y="0"/>
                    </a:moveTo>
                    <a:lnTo>
                      <a:pt x="1383126" y="76841"/>
                    </a:lnTo>
                    <a:lnTo>
                      <a:pt x="1367758" y="1775012"/>
                    </a:lnTo>
                    <a:lnTo>
                      <a:pt x="315046" y="17826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0" name="Text Box 469"/>
              <p:cNvSpPr txBox="1"/>
              <p:nvPr/>
            </p:nvSpPr>
            <p:spPr>
              <a:xfrm>
                <a:off x="2276475" y="2105025"/>
                <a:ext cx="629920" cy="32258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h-TH" sz="1600" b="1" dirty="0">
                    <a:effectLst/>
                    <a:ea typeface="Calibri" panose="020F0502020204030204" pitchFamily="34" charset="0"/>
                    <a:cs typeface="TH SarabunPSK" panose="020B0500040200020003" pitchFamily="34" charset="-34"/>
                  </a:rPr>
                  <a:t>ทุเรียน</a:t>
                </a:r>
                <a:endParaRPr lang="en-US" sz="1100" dirty="0">
                  <a:effectLst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  <p:grpSp>
            <p:nvGrpSpPr>
              <p:cNvPr id="31" name="กลุ่ม 30"/>
              <p:cNvGrpSpPr/>
              <p:nvPr/>
            </p:nvGrpSpPr>
            <p:grpSpPr>
              <a:xfrm>
                <a:off x="1990725" y="2352675"/>
                <a:ext cx="1221200" cy="130175"/>
                <a:chOff x="0" y="0"/>
                <a:chExt cx="1221435" cy="130239"/>
              </a:xfrm>
            </p:grpSpPr>
            <p:sp>
              <p:nvSpPr>
                <p:cNvPr id="97" name="วงรี 96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8" name="วงรี 97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9" name="วงรี 98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00" name="วงรี 99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01" name="วงรี 100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102" name="วงรี 101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32" name="กลุ่ม 31"/>
              <p:cNvGrpSpPr/>
              <p:nvPr/>
            </p:nvGrpSpPr>
            <p:grpSpPr>
              <a:xfrm>
                <a:off x="2019300" y="2638425"/>
                <a:ext cx="1221200" cy="130175"/>
                <a:chOff x="0" y="0"/>
                <a:chExt cx="1221435" cy="130239"/>
              </a:xfrm>
            </p:grpSpPr>
            <p:sp>
              <p:nvSpPr>
                <p:cNvPr id="91" name="วงรี 90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2" name="วงรี 91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3" name="วงรี 92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4" name="วงรี 93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5" name="วงรี 94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6" name="วงรี 95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33" name="กลุ่ม 32"/>
              <p:cNvGrpSpPr/>
              <p:nvPr/>
            </p:nvGrpSpPr>
            <p:grpSpPr>
              <a:xfrm>
                <a:off x="2038350" y="2924175"/>
                <a:ext cx="1221200" cy="130175"/>
                <a:chOff x="0" y="0"/>
                <a:chExt cx="1221435" cy="130239"/>
              </a:xfrm>
            </p:grpSpPr>
            <p:sp>
              <p:nvSpPr>
                <p:cNvPr id="85" name="วงรี 84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6" name="วงรี 85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7" name="วงรี 86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8" name="วงรี 87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9" name="วงรี 88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90" name="วงรี 89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sp>
            <p:nvSpPr>
              <p:cNvPr id="34" name="วงรี 33"/>
              <p:cNvSpPr/>
              <p:nvPr/>
            </p:nvSpPr>
            <p:spPr>
              <a:xfrm>
                <a:off x="2276475" y="3190875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5" name="วงรี 34"/>
              <p:cNvSpPr/>
              <p:nvPr/>
            </p:nvSpPr>
            <p:spPr>
              <a:xfrm>
                <a:off x="2476500" y="3190875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6" name="วงรี 35"/>
              <p:cNvSpPr/>
              <p:nvPr/>
            </p:nvSpPr>
            <p:spPr>
              <a:xfrm>
                <a:off x="2724150" y="3190875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7" name="วงรี 36"/>
              <p:cNvSpPr/>
              <p:nvPr/>
            </p:nvSpPr>
            <p:spPr>
              <a:xfrm>
                <a:off x="2952750" y="3190875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8" name="วงรี 37"/>
              <p:cNvSpPr/>
              <p:nvPr/>
            </p:nvSpPr>
            <p:spPr>
              <a:xfrm>
                <a:off x="3190875" y="3200400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sp>
            <p:nvSpPr>
              <p:cNvPr id="39" name="วงรี 38"/>
              <p:cNvSpPr/>
              <p:nvPr/>
            </p:nvSpPr>
            <p:spPr>
              <a:xfrm>
                <a:off x="2085975" y="3200400"/>
                <a:ext cx="114913" cy="122495"/>
              </a:xfrm>
              <a:prstGeom prst="ellipse">
                <a:avLst/>
              </a:prstGeom>
              <a:solidFill>
                <a:srgbClr val="1F9A0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h-TH"/>
              </a:p>
            </p:txBody>
          </p:sp>
          <p:grpSp>
            <p:nvGrpSpPr>
              <p:cNvPr id="40" name="กลุ่ม 39"/>
              <p:cNvGrpSpPr/>
              <p:nvPr/>
            </p:nvGrpSpPr>
            <p:grpSpPr>
              <a:xfrm>
                <a:off x="1819275" y="1400175"/>
                <a:ext cx="1443994" cy="130175"/>
                <a:chOff x="0" y="0"/>
                <a:chExt cx="1444272" cy="130239"/>
              </a:xfrm>
            </p:grpSpPr>
            <p:sp>
              <p:nvSpPr>
                <p:cNvPr id="78" name="วงรี 77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9" name="วงรี 78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0" name="วงรี 79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1" name="วงรี 80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2" name="วงรี 81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3" name="วงรี 82"/>
                <p:cNvSpPr/>
                <p:nvPr/>
              </p:nvSpPr>
              <p:spPr>
                <a:xfrm>
                  <a:off x="1329337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84" name="วงรี 83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41" name="กลุ่ม 40"/>
              <p:cNvGrpSpPr/>
              <p:nvPr/>
            </p:nvGrpSpPr>
            <p:grpSpPr>
              <a:xfrm>
                <a:off x="1847850" y="1609725"/>
                <a:ext cx="1444272" cy="130239"/>
                <a:chOff x="0" y="0"/>
                <a:chExt cx="1444272" cy="130239"/>
              </a:xfrm>
            </p:grpSpPr>
            <p:sp>
              <p:nvSpPr>
                <p:cNvPr id="71" name="วงรี 70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2" name="วงรี 71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3" name="วงรี 72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4" name="วงรี 73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5" name="วงรี 74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6" name="วงรี 75"/>
                <p:cNvSpPr/>
                <p:nvPr/>
              </p:nvSpPr>
              <p:spPr>
                <a:xfrm>
                  <a:off x="1329337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7" name="วงรี 76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42" name="กลุ่ม 41"/>
              <p:cNvGrpSpPr/>
              <p:nvPr/>
            </p:nvGrpSpPr>
            <p:grpSpPr>
              <a:xfrm>
                <a:off x="1905000" y="2095500"/>
                <a:ext cx="1405572" cy="130175"/>
                <a:chOff x="0" y="0"/>
                <a:chExt cx="1405842" cy="130239"/>
              </a:xfrm>
            </p:grpSpPr>
            <p:sp>
              <p:nvSpPr>
                <p:cNvPr id="64" name="วงรี 63"/>
                <p:cNvSpPr/>
                <p:nvPr/>
              </p:nvSpPr>
              <p:spPr>
                <a:xfrm>
                  <a:off x="192100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5" name="วงรี 64"/>
                <p:cNvSpPr/>
                <p:nvPr/>
              </p:nvSpPr>
              <p:spPr>
                <a:xfrm>
                  <a:off x="384201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6" name="วงรี 65"/>
                <p:cNvSpPr/>
                <p:nvPr/>
              </p:nvSpPr>
              <p:spPr>
                <a:xfrm>
                  <a:off x="637774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7" name="วงรี 66"/>
                <p:cNvSpPr/>
                <p:nvPr/>
              </p:nvSpPr>
              <p:spPr>
                <a:xfrm>
                  <a:off x="868295" y="0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8" name="วงรี 67"/>
                <p:cNvSpPr/>
                <p:nvPr/>
              </p:nvSpPr>
              <p:spPr>
                <a:xfrm>
                  <a:off x="110650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69" name="วงรี 68"/>
                <p:cNvSpPr/>
                <p:nvPr/>
              </p:nvSpPr>
              <p:spPr>
                <a:xfrm>
                  <a:off x="1290907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70" name="วงรี 69"/>
                <p:cNvSpPr/>
                <p:nvPr/>
              </p:nvSpPr>
              <p:spPr>
                <a:xfrm>
                  <a:off x="0" y="7684"/>
                  <a:ext cx="114935" cy="122555"/>
                </a:xfrm>
                <a:prstGeom prst="ellipse">
                  <a:avLst/>
                </a:prstGeom>
                <a:solidFill>
                  <a:srgbClr val="1F9A0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  <p:grpSp>
            <p:nvGrpSpPr>
              <p:cNvPr id="43" name="กลุ่ม 42"/>
              <p:cNvGrpSpPr/>
              <p:nvPr/>
            </p:nvGrpSpPr>
            <p:grpSpPr>
              <a:xfrm>
                <a:off x="0" y="0"/>
                <a:ext cx="5130533" cy="3715524"/>
                <a:chOff x="0" y="0"/>
                <a:chExt cx="5130533" cy="3715524"/>
              </a:xfrm>
            </p:grpSpPr>
            <p:grpSp>
              <p:nvGrpSpPr>
                <p:cNvPr id="44" name="กลุ่ม 43"/>
                <p:cNvGrpSpPr/>
                <p:nvPr/>
              </p:nvGrpSpPr>
              <p:grpSpPr>
                <a:xfrm>
                  <a:off x="152400" y="371475"/>
                  <a:ext cx="683895" cy="683895"/>
                  <a:chOff x="0" y="0"/>
                  <a:chExt cx="683895" cy="683895"/>
                </a:xfrm>
              </p:grpSpPr>
              <p:sp>
                <p:nvSpPr>
                  <p:cNvPr id="62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683895" cy="683895"/>
                  </a:xfrm>
                  <a:prstGeom prst="ellipse">
                    <a:avLst/>
                  </a:prstGeom>
                  <a:noFill/>
                  <a:ln w="28575">
                    <a:solidFill>
                      <a:sysClr val="windowText" lastClr="000000">
                        <a:lumMod val="100000"/>
                        <a:lumOff val="0"/>
                      </a:sys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th-TH"/>
                  </a:p>
                </p:txBody>
              </p:sp>
              <p:pic>
                <p:nvPicPr>
                  <p:cNvPr id="63" name="รูปภาพ 62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3788" y="0"/>
                    <a:ext cx="607039" cy="607038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45" name="รูปแบบอิสระ 44"/>
                <p:cNvSpPr/>
                <p:nvPr/>
              </p:nvSpPr>
              <p:spPr>
                <a:xfrm>
                  <a:off x="990600" y="0"/>
                  <a:ext cx="2366682" cy="1383126"/>
                </a:xfrm>
                <a:custGeom>
                  <a:avLst/>
                  <a:gdLst>
                    <a:gd name="connsiteX0" fmla="*/ 2358998 w 2366682"/>
                    <a:gd name="connsiteY0" fmla="*/ 1383126 h 1383126"/>
                    <a:gd name="connsiteX1" fmla="*/ 2366682 w 2366682"/>
                    <a:gd name="connsiteY1" fmla="*/ 153681 h 1383126"/>
                    <a:gd name="connsiteX2" fmla="*/ 0 w 2366682"/>
                    <a:gd name="connsiteY2" fmla="*/ 0 h 1383126"/>
                    <a:gd name="connsiteX3" fmla="*/ 676195 w 2366682"/>
                    <a:gd name="connsiteY3" fmla="*/ 1290918 h 1383126"/>
                    <a:gd name="connsiteX4" fmla="*/ 2358998 w 2366682"/>
                    <a:gd name="connsiteY4" fmla="*/ 1383126 h 1383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66682" h="1383126">
                      <a:moveTo>
                        <a:pt x="2358998" y="1383126"/>
                      </a:moveTo>
                      <a:cubicBezTo>
                        <a:pt x="2361559" y="973311"/>
                        <a:pt x="2364121" y="563496"/>
                        <a:pt x="2366682" y="153681"/>
                      </a:cubicBezTo>
                      <a:lnTo>
                        <a:pt x="0" y="0"/>
                      </a:lnTo>
                      <a:lnTo>
                        <a:pt x="676195" y="1290918"/>
                      </a:lnTo>
                      <a:lnTo>
                        <a:pt x="2358998" y="1383126"/>
                      </a:lnTo>
                      <a:close/>
                    </a:path>
                  </a:pathLst>
                </a:custGeom>
                <a:solidFill>
                  <a:srgbClr val="722A2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46" name="Text Box 470"/>
                <p:cNvSpPr txBox="1"/>
                <p:nvPr/>
              </p:nvSpPr>
              <p:spPr>
                <a:xfrm>
                  <a:off x="0" y="1971675"/>
                  <a:ext cx="1590040" cy="86804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solidFill>
                    <a:prstClr val="black"/>
                  </a:solidFill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IT๙" panose="020B0500040200020003" pitchFamily="34" charset="-34"/>
                    </a:rPr>
                    <a:t>ทุเรียน พันธุ์ หมอนทองอายุ  </a:t>
                  </a:r>
                  <a:r>
                    <a:rPr lang="en-US" sz="1600">
                      <a:effectLst/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9</a:t>
                  </a:r>
                  <a:r>
                    <a:rPr lang="th-TH" sz="1600">
                      <a:effectLst/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 ปี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IT๙" panose="020B0500040200020003" pitchFamily="34" charset="-34"/>
                    </a:rPr>
                    <a:t>ระยะปลูก </a:t>
                  </a:r>
                  <a:r>
                    <a:rPr lang="en-US" sz="1600">
                      <a:effectLst/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12x12 </a:t>
                  </a:r>
                  <a:r>
                    <a:rPr lang="th-TH" sz="1600">
                      <a:effectLst/>
                      <a:latin typeface="TH SarabunIT๙" panose="020B0500040200020003" pitchFamily="34" charset="-34"/>
                      <a:ea typeface="Calibri" panose="020F0502020204030204" pitchFamily="34" charset="0"/>
                      <a:cs typeface="Cordia New" panose="020B0304020202020204" pitchFamily="34" charset="-34"/>
                    </a:rPr>
                    <a:t>เมตร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47" name="สี่เหลี่ยมผืนผ้า 46"/>
                <p:cNvSpPr/>
                <p:nvPr/>
              </p:nvSpPr>
              <p:spPr>
                <a:xfrm>
                  <a:off x="3371850" y="161925"/>
                  <a:ext cx="161365" cy="355359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48" name="Text Box 472"/>
                <p:cNvSpPr txBox="1"/>
                <p:nvPr/>
              </p:nvSpPr>
              <p:spPr>
                <a:xfrm>
                  <a:off x="3543300" y="1143000"/>
                  <a:ext cx="629920" cy="3225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PSK" panose="020B0500040200020003" pitchFamily="34" charset="-34"/>
                    </a:rPr>
                    <a:t>คลอง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grpSp>
              <p:nvGrpSpPr>
                <p:cNvPr id="49" name="กลุ่ม 48"/>
                <p:cNvGrpSpPr/>
                <p:nvPr/>
              </p:nvGrpSpPr>
              <p:grpSpPr>
                <a:xfrm>
                  <a:off x="1885950" y="1838325"/>
                  <a:ext cx="1443994" cy="130175"/>
                  <a:chOff x="0" y="0"/>
                  <a:chExt cx="1444272" cy="130239"/>
                </a:xfrm>
              </p:grpSpPr>
              <p:sp>
                <p:nvSpPr>
                  <p:cNvPr id="55" name="วงรี 54"/>
                  <p:cNvSpPr/>
                  <p:nvPr/>
                </p:nvSpPr>
                <p:spPr>
                  <a:xfrm>
                    <a:off x="192100" y="0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6" name="วงรี 55"/>
                  <p:cNvSpPr/>
                  <p:nvPr/>
                </p:nvSpPr>
                <p:spPr>
                  <a:xfrm>
                    <a:off x="384201" y="0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7" name="วงรี 56"/>
                  <p:cNvSpPr/>
                  <p:nvPr/>
                </p:nvSpPr>
                <p:spPr>
                  <a:xfrm>
                    <a:off x="637774" y="0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8" name="วงรี 57"/>
                  <p:cNvSpPr/>
                  <p:nvPr/>
                </p:nvSpPr>
                <p:spPr>
                  <a:xfrm>
                    <a:off x="868295" y="0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59" name="วงรี 58"/>
                  <p:cNvSpPr/>
                  <p:nvPr/>
                </p:nvSpPr>
                <p:spPr>
                  <a:xfrm>
                    <a:off x="1106500" y="7684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60" name="วงรี 59"/>
                  <p:cNvSpPr/>
                  <p:nvPr/>
                </p:nvSpPr>
                <p:spPr>
                  <a:xfrm>
                    <a:off x="1329337" y="7684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  <p:sp>
                <p:nvSpPr>
                  <p:cNvPr id="61" name="วงรี 60"/>
                  <p:cNvSpPr/>
                  <p:nvPr/>
                </p:nvSpPr>
                <p:spPr>
                  <a:xfrm>
                    <a:off x="0" y="7684"/>
                    <a:ext cx="114935" cy="122555"/>
                  </a:xfrm>
                  <a:prstGeom prst="ellipse">
                    <a:avLst/>
                  </a:prstGeom>
                  <a:solidFill>
                    <a:srgbClr val="1F9A0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h-TH"/>
                  </a:p>
                </p:txBody>
              </p:sp>
            </p:grpSp>
            <p:sp>
              <p:nvSpPr>
                <p:cNvPr id="50" name="สี่เหลี่ยมผืนผ้า 49"/>
                <p:cNvSpPr/>
                <p:nvPr/>
              </p:nvSpPr>
              <p:spPr>
                <a:xfrm>
                  <a:off x="4181475" y="161925"/>
                  <a:ext cx="161536" cy="355346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51" name="Text Box 477"/>
                <p:cNvSpPr txBox="1"/>
                <p:nvPr/>
              </p:nvSpPr>
              <p:spPr>
                <a:xfrm>
                  <a:off x="4400550" y="3057525"/>
                  <a:ext cx="729983" cy="3225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PSK" panose="020B0500040200020003" pitchFamily="34" charset="-34"/>
                    </a:rPr>
                    <a:t>ทรายแก้ว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2" name="Text Box 478"/>
                <p:cNvSpPr txBox="1"/>
                <p:nvPr/>
              </p:nvSpPr>
              <p:spPr>
                <a:xfrm>
                  <a:off x="4391025" y="200025"/>
                  <a:ext cx="583986" cy="32258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th-TH" sz="1600">
                      <a:effectLst/>
                      <a:ea typeface="Calibri" panose="020F0502020204030204" pitchFamily="34" charset="0"/>
                      <a:cs typeface="TH SarabunPSK" panose="020B0500040200020003" pitchFamily="34" charset="-34"/>
                    </a:rPr>
                    <a:t>คีรีลาด</a:t>
                  </a:r>
                  <a:endParaRPr lang="en-US" sz="1100">
                    <a:effectLst/>
                    <a:ea typeface="Calibri" panose="020F0502020204030204" pitchFamily="34" charset="0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53" name="ลูกศรลง 52"/>
                <p:cNvSpPr/>
                <p:nvPr/>
              </p:nvSpPr>
              <p:spPr>
                <a:xfrm rot="10800000">
                  <a:off x="4572000" y="628650"/>
                  <a:ext cx="192101" cy="836930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  <p:sp>
              <p:nvSpPr>
                <p:cNvPr id="54" name="ลูกศรลง 53"/>
                <p:cNvSpPr/>
                <p:nvPr/>
              </p:nvSpPr>
              <p:spPr>
                <a:xfrm>
                  <a:off x="4562475" y="1857375"/>
                  <a:ext cx="222837" cy="836930"/>
                </a:xfrm>
                <a:prstGeom prst="downArrow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h-TH"/>
                </a:p>
              </p:txBody>
            </p:sp>
          </p:grpSp>
        </p:grpSp>
        <p:sp>
          <p:nvSpPr>
            <p:cNvPr id="103" name="Text Box 469"/>
            <p:cNvSpPr txBox="1"/>
            <p:nvPr/>
          </p:nvSpPr>
          <p:spPr>
            <a:xfrm>
              <a:off x="3327959" y="2629089"/>
              <a:ext cx="883381" cy="323263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h-TH" sz="1600" b="1" dirty="0" smtClean="0">
                  <a:ea typeface="Calibri" panose="020F0502020204030204" pitchFamily="34" charset="0"/>
                  <a:cs typeface="TH SarabunPSK" panose="020B0500040200020003" pitchFamily="34" charset="-34"/>
                </a:rPr>
                <a:t>ยางพารา</a:t>
              </a:r>
              <a:endParaRPr lang="en-US" sz="1100" dirty="0">
                <a:effectLst/>
                <a:ea typeface="Calibri" panose="020F0502020204030204" pitchFamily="34" charset="0"/>
                <a:cs typeface="Cordia New" panose="020B0304020202020204" pitchFamily="34" charset="-34"/>
              </a:endParaRPr>
            </a:p>
          </p:txBody>
        </p:sp>
        <p:sp>
          <p:nvSpPr>
            <p:cNvPr id="104" name="พระอาทิตย์ 103"/>
            <p:cNvSpPr/>
            <p:nvPr/>
          </p:nvSpPr>
          <p:spPr>
            <a:xfrm>
              <a:off x="4089253" y="3245624"/>
              <a:ext cx="472440" cy="396240"/>
            </a:xfrm>
            <a:prstGeom prst="sun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06" name="รูปภาพ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33" y="503703"/>
            <a:ext cx="2425323" cy="3245459"/>
          </a:xfrm>
          <a:prstGeom prst="rect">
            <a:avLst/>
          </a:prstGeom>
        </p:spPr>
      </p:pic>
      <p:pic>
        <p:nvPicPr>
          <p:cNvPr id="107" name="รูปภาพ 1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48" y="4055356"/>
            <a:ext cx="3051491" cy="228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80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1935480" y="137160"/>
            <a:ext cx="8122920" cy="163121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th-TH" sz="10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cs typeface="+mj-cs"/>
              </a:rPr>
              <a:t>การใช้งานโซลาเซลล์</a:t>
            </a:r>
            <a:endParaRPr lang="th-TH" sz="100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" y="2499360"/>
            <a:ext cx="4968240" cy="372618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99360"/>
            <a:ext cx="4968240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83920" y="502920"/>
            <a:ext cx="385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cs typeface="+mj-cs"/>
              </a:rPr>
              <a:t>จุดเริ่มต้นการใช้โซลาเซลล์</a:t>
            </a:r>
            <a:endParaRPr lang="th-TH" sz="3600" b="1" dirty="0">
              <a:cs typeface="+mj-cs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539240" y="1463040"/>
            <a:ext cx="8138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000" dirty="0" smtClean="0">
                <a:cs typeface="+mj-cs"/>
              </a:rPr>
              <a:t>2.1 เกษตรกรมีความสนใจ </a:t>
            </a:r>
          </a:p>
          <a:p>
            <a:r>
              <a:rPr lang="th-TH" sz="3000" dirty="0" smtClean="0">
                <a:cs typeface="+mj-cs"/>
              </a:rPr>
              <a:t>	-  เนื่องจากสภาพพื้นที่ เป็นพื้นที่เขา เกิดไฟฟ้าดับบ่อย</a:t>
            </a:r>
          </a:p>
          <a:p>
            <a:r>
              <a:rPr lang="th-TH" sz="3000" dirty="0">
                <a:cs typeface="+mj-cs"/>
              </a:rPr>
              <a:t>	</a:t>
            </a:r>
            <a:r>
              <a:rPr lang="th-TH" sz="3000" dirty="0" smtClean="0">
                <a:cs typeface="+mj-cs"/>
              </a:rPr>
              <a:t>-  เพื่อประหยัดค่าไฟฟ้า </a:t>
            </a:r>
            <a:endParaRPr lang="th-TH" sz="3000" dirty="0">
              <a:cs typeface="+mj-cs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0" y="3437694"/>
            <a:ext cx="3456012" cy="2592009"/>
          </a:xfrm>
          <a:prstGeom prst="rect">
            <a:avLst/>
          </a:prstGeom>
        </p:spPr>
      </p:pic>
      <p:pic>
        <p:nvPicPr>
          <p:cNvPr id="12" name="รูปภาพ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40" y="3385427"/>
            <a:ext cx="3119120" cy="2644275"/>
          </a:xfrm>
          <a:prstGeom prst="rect">
            <a:avLst/>
          </a:prstGeom>
        </p:spPr>
      </p:pic>
      <p:pic>
        <p:nvPicPr>
          <p:cNvPr id="13" name="รูปภาพ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38" y="3385426"/>
            <a:ext cx="3122562" cy="2644275"/>
          </a:xfrm>
          <a:prstGeom prst="rect">
            <a:avLst/>
          </a:prstGeom>
        </p:spPr>
      </p:pic>
      <p:pic>
        <p:nvPicPr>
          <p:cNvPr id="14" name="รูปภาพ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50" y="502920"/>
            <a:ext cx="2162810" cy="2435225"/>
          </a:xfrm>
          <a:prstGeom prst="rect">
            <a:avLst/>
          </a:prstGeom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05" y="3437694"/>
            <a:ext cx="3456012" cy="259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4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83920" y="502920"/>
            <a:ext cx="385572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cs typeface="+mj-cs"/>
              </a:rPr>
              <a:t>จุดเริ่มต้นการใช้โซลาเซลล์</a:t>
            </a:r>
            <a:endParaRPr lang="th-TH" sz="3600" b="1" dirty="0">
              <a:cs typeface="+mj-cs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417523" y="1272064"/>
            <a:ext cx="81381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smtClean="0">
                <a:cs typeface="+mj-cs"/>
              </a:rPr>
              <a:t>2.2 การสนับสนุนจากหน่วยงาน</a:t>
            </a:r>
          </a:p>
          <a:p>
            <a:r>
              <a:rPr lang="th-TH" sz="3200" dirty="0">
                <a:cs typeface="+mj-cs"/>
              </a:rPr>
              <a:t>	</a:t>
            </a:r>
            <a:r>
              <a:rPr lang="th-TH" sz="3200" dirty="0" smtClean="0">
                <a:cs typeface="+mj-cs"/>
              </a:rPr>
              <a:t>1) การยางแห่งประเทศไทย สาขา</a:t>
            </a:r>
            <a:r>
              <a:rPr lang="th-TH" sz="3200" dirty="0" err="1" smtClean="0">
                <a:cs typeface="+mj-cs"/>
              </a:rPr>
              <a:t>บันนังสตา</a:t>
            </a:r>
            <a:r>
              <a:rPr lang="th-TH" sz="3200" dirty="0" smtClean="0">
                <a:cs typeface="+mj-cs"/>
              </a:rPr>
              <a:t> </a:t>
            </a:r>
          </a:p>
          <a:p>
            <a:pPr marL="1828800" lvl="3" indent="-457200">
              <a:buFontTx/>
              <a:buChar char="-"/>
            </a:pPr>
            <a:r>
              <a:rPr lang="th-TH" sz="3200" dirty="0" smtClean="0">
                <a:cs typeface="+mj-cs"/>
              </a:rPr>
              <a:t>สนับสนุน แผงโซลาเซลล์ 330 วัตต์  จำนวน 6 แผง</a:t>
            </a:r>
          </a:p>
          <a:p>
            <a:pPr marL="1828800" lvl="3" indent="-457200">
              <a:buFontTx/>
              <a:buChar char="-"/>
            </a:pPr>
            <a:r>
              <a:rPr lang="th-TH" sz="3200" dirty="0" smtClean="0">
                <a:cs typeface="+mj-cs"/>
              </a:rPr>
              <a:t>เครื่องควบคุมประจุ </a:t>
            </a:r>
          </a:p>
          <a:p>
            <a:pPr marL="1828800" lvl="3" indent="-457200">
              <a:buFontTx/>
              <a:buChar char="-"/>
            </a:pPr>
            <a:r>
              <a:rPr lang="th-TH" sz="3200" dirty="0" smtClean="0">
                <a:cs typeface="+mj-cs"/>
              </a:rPr>
              <a:t>สนับสนุนปั้มสูบน้ำ ขนาด 1 แรง จำนวน  1 เครื่อง</a:t>
            </a:r>
          </a:p>
          <a:p>
            <a:pPr marL="457200" indent="701675">
              <a:buFontTx/>
              <a:buChar char="-"/>
            </a:pPr>
            <a:endParaRPr lang="th-TH" dirty="0"/>
          </a:p>
        </p:txBody>
      </p:sp>
      <p:pic>
        <p:nvPicPr>
          <p:cNvPr id="10" name="รูปภาพ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86" y="3949307"/>
            <a:ext cx="3119120" cy="2644275"/>
          </a:xfrm>
          <a:prstGeom prst="rect">
            <a:avLst/>
          </a:prstGeom>
        </p:spPr>
      </p:pic>
      <p:pic>
        <p:nvPicPr>
          <p:cNvPr id="11" name="รูปภาพ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3949306"/>
            <a:ext cx="3122562" cy="2644275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01573"/>
            <a:ext cx="3456012" cy="2592009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81000">
                        <a14:foregroundMark x1="9000" y1="21125" x2="9000" y2="21125"/>
                        <a14:foregroundMark x1="32917" y1="11625" x2="32917" y2="11625"/>
                        <a14:foregroundMark x1="48750" y1="19000" x2="48750" y2="19000"/>
                        <a14:foregroundMark x1="49000" y1="49750" x2="49000" y2="49750"/>
                        <a14:foregroundMark x1="47083" y1="70625" x2="47083" y2="70625"/>
                        <a14:foregroundMark x1="75417" y1="49375" x2="75417" y2="49375"/>
                        <a14:foregroundMark x1="81500" y1="12375" x2="81500" y2="12375"/>
                        <a14:foregroundMark x1="70250" y1="14625" x2="70250" y2="14625"/>
                        <a14:foregroundMark x1="92750" y1="19750" x2="92750" y2="19750"/>
                        <a14:foregroundMark x1="89333" y1="48625" x2="89333" y2="48625"/>
                        <a14:foregroundMark x1="91500" y1="83500" x2="91500" y2="83500"/>
                        <a14:foregroundMark x1="76083" y1="72500" x2="76083" y2="72500"/>
                        <a14:foregroundMark x1="47583" y1="90000" x2="47583" y2="90000"/>
                        <a14:foregroundMark x1="51250" y1="52375" x2="51250" y2="52375"/>
                        <a14:foregroundMark x1="57583" y1="24500" x2="57583" y2="24500"/>
                        <a14:foregroundMark x1="57583" y1="8375" x2="57583" y2="8375"/>
                        <a14:foregroundMark x1="36333" y1="22250" x2="36333" y2="22250"/>
                        <a14:foregroundMark x1="17750" y1="16375" x2="17750" y2="16375"/>
                        <a14:foregroundMark x1="7500" y1="8375" x2="7500" y2="8375"/>
                        <a14:foregroundMark x1="10667" y1="53375" x2="10667" y2="53375"/>
                        <a14:foregroundMark x1="11417" y1="82000" x2="11417" y2="82000"/>
                        <a14:foregroundMark x1="10667" y1="89625" x2="10667" y2="89625"/>
                        <a14:foregroundMark x1="21667" y1="21875" x2="21667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683" y="0"/>
            <a:ext cx="2653116" cy="17687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9221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883920" y="502920"/>
            <a:ext cx="2971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cs typeface="+mj-cs"/>
              </a:rPr>
              <a:t>การใช้งานโซลาเซลล์</a:t>
            </a:r>
            <a:endParaRPr lang="th-TH" sz="3600" b="1" dirty="0">
              <a:cs typeface="+mj-cs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569720" y="1485424"/>
            <a:ext cx="5044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/>
            <a:r>
              <a:rPr lang="th-TH" sz="3200" dirty="0" smtClean="0">
                <a:cs typeface="+mj-cs"/>
              </a:rPr>
              <a:t>  ใช้ในการรดน้ำทุเรียน และพืชร่วมยาง </a:t>
            </a:r>
            <a:br>
              <a:rPr lang="th-TH" sz="3200" dirty="0" smtClean="0">
                <a:cs typeface="+mj-cs"/>
              </a:rPr>
            </a:br>
            <a:r>
              <a:rPr lang="th-TH" sz="3200" dirty="0" smtClean="0">
                <a:cs typeface="+mj-cs"/>
              </a:rPr>
              <a:t>โดยใช้ปั้มน้ำแบบชักขนาด 1 แรง ขนาด  ท่อ 1 นิ้ว โดยดูดน้ำจากบ่อ ขึ้นพักในถังขนาด 1,000 ลิตร </a:t>
            </a:r>
            <a:endParaRPr lang="th-TH" sz="3200" dirty="0">
              <a:cs typeface="+mj-cs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83920" y="3606700"/>
            <a:ext cx="169164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cs typeface="+mj-cs"/>
              </a:rPr>
              <a:t>การต่อยอด</a:t>
            </a:r>
            <a:endParaRPr lang="th-TH" sz="3600" b="1" dirty="0">
              <a:cs typeface="+mj-cs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1569720" y="4378701"/>
            <a:ext cx="5044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92075"/>
            <a:r>
              <a:rPr lang="th-TH" sz="3200" dirty="0" smtClean="0">
                <a:cs typeface="+mj-cs"/>
              </a:rPr>
              <a:t>  เชื่อมต่อแบตเตอรี่เข้ากับแผงโซลาเซลล์ เพื่อเก็บพลังงานใช้ในเวลาที่ไม่มี  แดด โดยตั้งใจใช้ในที่พักอาศัยและหลอดไฟไล่แมลง</a:t>
            </a:r>
            <a:endParaRPr lang="th-TH" sz="3200" dirty="0">
              <a:cs typeface="+mj-cs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85" y="1201905"/>
            <a:ext cx="3907792" cy="240479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85" y="4253031"/>
            <a:ext cx="3754755" cy="21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กำหนดเอง 3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อิออน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</TotalTime>
  <Words>118</Words>
  <Application>Microsoft Office PowerPoint</Application>
  <PresentationFormat>แบบจอกว้าง</PresentationFormat>
  <Paragraphs>31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5" baseType="lpstr">
      <vt:lpstr>Angsana New</vt:lpstr>
      <vt:lpstr>Arial</vt:lpstr>
      <vt:lpstr>Calibri</vt:lpstr>
      <vt:lpstr>Century Gothic</vt:lpstr>
      <vt:lpstr>Cordia New</vt:lpstr>
      <vt:lpstr>TH SarabunIT๙</vt:lpstr>
      <vt:lpstr>TH SarabunPSK</vt:lpstr>
      <vt:lpstr>Wingdings 3</vt:lpstr>
      <vt:lpstr>อิออน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IKKLASCOM 64</dc:creator>
  <cp:lastModifiedBy>IKKLASCOM 64</cp:lastModifiedBy>
  <cp:revision>13</cp:revision>
  <dcterms:created xsi:type="dcterms:W3CDTF">2022-06-10T07:26:40Z</dcterms:created>
  <dcterms:modified xsi:type="dcterms:W3CDTF">2022-06-10T09:08:50Z</dcterms:modified>
</cp:coreProperties>
</file>